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 id="2147483664" r:id="rId6"/>
  </p:sldMasterIdLst>
  <p:notesMasterIdLst>
    <p:notesMasterId r:id="rId46"/>
  </p:notesMasterIdLst>
  <p:handoutMasterIdLst>
    <p:handoutMasterId r:id="rId47"/>
  </p:handoutMasterIdLst>
  <p:sldIdLst>
    <p:sldId id="459" r:id="rId7"/>
    <p:sldId id="581" r:id="rId8"/>
    <p:sldId id="582" r:id="rId9"/>
    <p:sldId id="583" r:id="rId10"/>
    <p:sldId id="585" r:id="rId11"/>
    <p:sldId id="586" r:id="rId12"/>
    <p:sldId id="587" r:id="rId13"/>
    <p:sldId id="289" r:id="rId14"/>
    <p:sldId id="588" r:id="rId15"/>
    <p:sldId id="589" r:id="rId16"/>
    <p:sldId id="590" r:id="rId17"/>
    <p:sldId id="591" r:id="rId18"/>
    <p:sldId id="592" r:id="rId19"/>
    <p:sldId id="593" r:id="rId20"/>
    <p:sldId id="594" r:id="rId21"/>
    <p:sldId id="595" r:id="rId22"/>
    <p:sldId id="596" r:id="rId23"/>
    <p:sldId id="597" r:id="rId24"/>
    <p:sldId id="598" r:id="rId25"/>
    <p:sldId id="599" r:id="rId26"/>
    <p:sldId id="600" r:id="rId27"/>
    <p:sldId id="601" r:id="rId28"/>
    <p:sldId id="602" r:id="rId29"/>
    <p:sldId id="603" r:id="rId30"/>
    <p:sldId id="605" r:id="rId31"/>
    <p:sldId id="604" r:id="rId32"/>
    <p:sldId id="618" r:id="rId33"/>
    <p:sldId id="607" r:id="rId34"/>
    <p:sldId id="608" r:id="rId35"/>
    <p:sldId id="619" r:id="rId36"/>
    <p:sldId id="609" r:id="rId37"/>
    <p:sldId id="610" r:id="rId38"/>
    <p:sldId id="611" r:id="rId39"/>
    <p:sldId id="612" r:id="rId40"/>
    <p:sldId id="613" r:id="rId41"/>
    <p:sldId id="614" r:id="rId42"/>
    <p:sldId id="615" r:id="rId43"/>
    <p:sldId id="616" r:id="rId44"/>
    <p:sldId id="617" r:id="rId45"/>
  </p:sldIdLst>
  <p:sldSz cx="12192000" cy="6858000"/>
  <p:notesSz cx="7102475" cy="10233025"/>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id="{0D83D61D-6834-ED4F-844B-0AB6774D96EC}">
          <p14:sldIdLst>
            <p14:sldId id="459"/>
            <p14:sldId id="581"/>
            <p14:sldId id="582"/>
            <p14:sldId id="583"/>
            <p14:sldId id="585"/>
            <p14:sldId id="586"/>
            <p14:sldId id="587"/>
            <p14:sldId id="289"/>
            <p14:sldId id="588"/>
            <p14:sldId id="589"/>
            <p14:sldId id="590"/>
            <p14:sldId id="591"/>
            <p14:sldId id="592"/>
            <p14:sldId id="593"/>
            <p14:sldId id="594"/>
            <p14:sldId id="595"/>
            <p14:sldId id="596"/>
            <p14:sldId id="597"/>
            <p14:sldId id="598"/>
            <p14:sldId id="599"/>
            <p14:sldId id="600"/>
            <p14:sldId id="601"/>
            <p14:sldId id="602"/>
            <p14:sldId id="603"/>
            <p14:sldId id="605"/>
            <p14:sldId id="604"/>
            <p14:sldId id="618"/>
            <p14:sldId id="607"/>
            <p14:sldId id="608"/>
            <p14:sldId id="619"/>
            <p14:sldId id="609"/>
            <p14:sldId id="610"/>
            <p14:sldId id="611"/>
            <p14:sldId id="612"/>
            <p14:sldId id="613"/>
            <p14:sldId id="614"/>
            <p14:sldId id="615"/>
            <p14:sldId id="616"/>
            <p14:sldId id="61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A296B"/>
    <a:srgbClr val="0E9BBE"/>
    <a:srgbClr val="055697"/>
    <a:srgbClr val="92928E"/>
    <a:srgbClr val="848480"/>
    <a:srgbClr val="444442"/>
    <a:srgbClr val="4A4A49"/>
    <a:srgbClr val="38A159"/>
    <a:srgbClr val="112C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0" autoAdjust="0"/>
    <p:restoredTop sz="84652" autoAdjust="0"/>
  </p:normalViewPr>
  <p:slideViewPr>
    <p:cSldViewPr snapToGrid="0" snapToObjects="1">
      <p:cViewPr varScale="1">
        <p:scale>
          <a:sx n="91" d="100"/>
          <a:sy n="91" d="100"/>
        </p:scale>
        <p:origin x="96" y="90"/>
      </p:cViewPr>
      <p:guideLst>
        <p:guide orient="horz" pos="2160"/>
        <p:guide pos="3840"/>
      </p:guideLst>
    </p:cSldViewPr>
  </p:slideViewPr>
  <p:outlineViewPr>
    <p:cViewPr>
      <p:scale>
        <a:sx n="33" d="100"/>
        <a:sy n="33" d="100"/>
      </p:scale>
      <p:origin x="0" y="-18378"/>
    </p:cViewPr>
  </p:outlineViewPr>
  <p:notesTextViewPr>
    <p:cViewPr>
      <p:scale>
        <a:sx n="95" d="100"/>
        <a:sy n="95" d="100"/>
      </p:scale>
      <p:origin x="0" y="0"/>
    </p:cViewPr>
  </p:notesTextViewPr>
  <p:sorterViewPr>
    <p:cViewPr varScale="1">
      <p:scale>
        <a:sx n="100" d="100"/>
        <a:sy n="100" d="100"/>
      </p:scale>
      <p:origin x="0" y="0"/>
    </p:cViewPr>
  </p:sorterViewPr>
  <p:notesViewPr>
    <p:cSldViewPr snapToGrid="0" snapToObjects="1" showGuides="1">
      <p:cViewPr varScale="1">
        <p:scale>
          <a:sx n="98" d="100"/>
          <a:sy n="98" d="100"/>
        </p:scale>
        <p:origin x="-3648" y="-102"/>
      </p:cViewPr>
      <p:guideLst>
        <p:guide orient="horz" pos="3223"/>
        <p:guide pos="2238"/>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952F5-86FF-4A0B-979D-A7D45B3A502C}" type="doc">
      <dgm:prSet loTypeId="urn:microsoft.com/office/officeart/2005/8/layout/venn1" loCatId="relationship" qsTypeId="urn:microsoft.com/office/officeart/2005/8/quickstyle/3d3" qsCatId="3D" csTypeId="urn:microsoft.com/office/officeart/2005/8/colors/accent0_1" csCatId="mainScheme" phldr="1"/>
      <dgm:spPr/>
      <dgm:t>
        <a:bodyPr/>
        <a:lstStyle/>
        <a:p>
          <a:endParaRPr lang="en-GB"/>
        </a:p>
      </dgm:t>
    </dgm:pt>
    <dgm:pt modelId="{DC33A492-6B2D-4532-B881-6FBC7063AE27}">
      <dgm:prSet phldrT="[Text]" phldr="0"/>
      <dgm:spPr/>
      <dgm:t>
        <a:bodyPr/>
        <a:lstStyle/>
        <a:p>
          <a:r>
            <a:rPr lang="en-GB" dirty="0" err="1"/>
            <a:t>Banktellers</a:t>
          </a:r>
          <a:endParaRPr lang="en-GB" dirty="0"/>
        </a:p>
      </dgm:t>
    </dgm:pt>
    <dgm:pt modelId="{0F8817F6-FBA7-4BCC-8D82-7B0463343B6E}" type="parTrans" cxnId="{AA676AB2-E400-4328-91F5-B290FAA1BA6A}">
      <dgm:prSet/>
      <dgm:spPr/>
      <dgm:t>
        <a:bodyPr/>
        <a:lstStyle/>
        <a:p>
          <a:endParaRPr lang="en-GB"/>
        </a:p>
      </dgm:t>
    </dgm:pt>
    <dgm:pt modelId="{668BA482-A11C-4A6C-AE0F-71D1E0BED83A}" type="sibTrans" cxnId="{AA676AB2-E400-4328-91F5-B290FAA1BA6A}">
      <dgm:prSet/>
      <dgm:spPr/>
      <dgm:t>
        <a:bodyPr/>
        <a:lstStyle/>
        <a:p>
          <a:endParaRPr lang="en-GB"/>
        </a:p>
      </dgm:t>
    </dgm:pt>
    <dgm:pt modelId="{75F316ED-9BC6-4D59-ACE0-858DE9AC37D9}">
      <dgm:prSet phldrT="[Text]" phldr="0"/>
      <dgm:spPr/>
      <dgm:t>
        <a:bodyPr/>
        <a:lstStyle/>
        <a:p>
          <a:r>
            <a:rPr lang="en-GB" dirty="0"/>
            <a:t>Feminists</a:t>
          </a:r>
        </a:p>
      </dgm:t>
    </dgm:pt>
    <dgm:pt modelId="{6BDD5BCD-FFA6-467A-8F43-1CFF952D67A7}" type="parTrans" cxnId="{89C6BE6E-3350-4DDE-90C0-DFFBD76501D8}">
      <dgm:prSet/>
      <dgm:spPr/>
      <dgm:t>
        <a:bodyPr/>
        <a:lstStyle/>
        <a:p>
          <a:endParaRPr lang="en-GB"/>
        </a:p>
      </dgm:t>
    </dgm:pt>
    <dgm:pt modelId="{534CFB73-5BBA-4953-87F7-FC33265C3EB9}" type="sibTrans" cxnId="{89C6BE6E-3350-4DDE-90C0-DFFBD76501D8}">
      <dgm:prSet/>
      <dgm:spPr/>
      <dgm:t>
        <a:bodyPr/>
        <a:lstStyle/>
        <a:p>
          <a:endParaRPr lang="en-GB"/>
        </a:p>
      </dgm:t>
    </dgm:pt>
    <dgm:pt modelId="{8F9BF15A-2874-4107-81AB-D5AD19753160}" type="pres">
      <dgm:prSet presAssocID="{013952F5-86FF-4A0B-979D-A7D45B3A502C}" presName="compositeShape" presStyleCnt="0">
        <dgm:presLayoutVars>
          <dgm:chMax val="7"/>
          <dgm:dir/>
          <dgm:resizeHandles val="exact"/>
        </dgm:presLayoutVars>
      </dgm:prSet>
      <dgm:spPr/>
    </dgm:pt>
    <dgm:pt modelId="{C2190551-D9D5-4E75-B5E0-2931C980ADFC}" type="pres">
      <dgm:prSet presAssocID="{DC33A492-6B2D-4532-B881-6FBC7063AE27}" presName="circ1" presStyleLbl="vennNode1" presStyleIdx="0" presStyleCnt="2"/>
      <dgm:spPr/>
    </dgm:pt>
    <dgm:pt modelId="{DFC61573-1F2C-4251-B0D3-E92652718633}" type="pres">
      <dgm:prSet presAssocID="{DC33A492-6B2D-4532-B881-6FBC7063AE27}" presName="circ1Tx" presStyleLbl="revTx" presStyleIdx="0" presStyleCnt="0">
        <dgm:presLayoutVars>
          <dgm:chMax val="0"/>
          <dgm:chPref val="0"/>
          <dgm:bulletEnabled val="1"/>
        </dgm:presLayoutVars>
      </dgm:prSet>
      <dgm:spPr/>
    </dgm:pt>
    <dgm:pt modelId="{8E68F20E-D769-47D9-9050-D6B2F2B25E87}" type="pres">
      <dgm:prSet presAssocID="{75F316ED-9BC6-4D59-ACE0-858DE9AC37D9}" presName="circ2" presStyleLbl="vennNode1" presStyleIdx="1" presStyleCnt="2"/>
      <dgm:spPr/>
    </dgm:pt>
    <dgm:pt modelId="{9F5B0344-7B5F-4050-BFA3-18C5946D5917}" type="pres">
      <dgm:prSet presAssocID="{75F316ED-9BC6-4D59-ACE0-858DE9AC37D9}" presName="circ2Tx" presStyleLbl="revTx" presStyleIdx="0" presStyleCnt="0">
        <dgm:presLayoutVars>
          <dgm:chMax val="0"/>
          <dgm:chPref val="0"/>
          <dgm:bulletEnabled val="1"/>
        </dgm:presLayoutVars>
      </dgm:prSet>
      <dgm:spPr/>
    </dgm:pt>
  </dgm:ptLst>
  <dgm:cxnLst>
    <dgm:cxn modelId="{42E1E92F-CA09-4FAA-80D9-D78E77A43355}" type="presOf" srcId="{013952F5-86FF-4A0B-979D-A7D45B3A502C}" destId="{8F9BF15A-2874-4107-81AB-D5AD19753160}" srcOrd="0" destOrd="0" presId="urn:microsoft.com/office/officeart/2005/8/layout/venn1"/>
    <dgm:cxn modelId="{A88A8E30-BEAF-4322-B95D-D7D4BE92DCED}" type="presOf" srcId="{DC33A492-6B2D-4532-B881-6FBC7063AE27}" destId="{C2190551-D9D5-4E75-B5E0-2931C980ADFC}" srcOrd="0" destOrd="0" presId="urn:microsoft.com/office/officeart/2005/8/layout/venn1"/>
    <dgm:cxn modelId="{B34E4049-B685-468F-B715-153E826F97A5}" type="presOf" srcId="{DC33A492-6B2D-4532-B881-6FBC7063AE27}" destId="{DFC61573-1F2C-4251-B0D3-E92652718633}" srcOrd="1" destOrd="0" presId="urn:microsoft.com/office/officeart/2005/8/layout/venn1"/>
    <dgm:cxn modelId="{89C6BE6E-3350-4DDE-90C0-DFFBD76501D8}" srcId="{013952F5-86FF-4A0B-979D-A7D45B3A502C}" destId="{75F316ED-9BC6-4D59-ACE0-858DE9AC37D9}" srcOrd="1" destOrd="0" parTransId="{6BDD5BCD-FFA6-467A-8F43-1CFF952D67A7}" sibTransId="{534CFB73-5BBA-4953-87F7-FC33265C3EB9}"/>
    <dgm:cxn modelId="{AA676AB2-E400-4328-91F5-B290FAA1BA6A}" srcId="{013952F5-86FF-4A0B-979D-A7D45B3A502C}" destId="{DC33A492-6B2D-4532-B881-6FBC7063AE27}" srcOrd="0" destOrd="0" parTransId="{0F8817F6-FBA7-4BCC-8D82-7B0463343B6E}" sibTransId="{668BA482-A11C-4A6C-AE0F-71D1E0BED83A}"/>
    <dgm:cxn modelId="{3E6697BC-9AA6-48D7-9C69-76E2F8A47E87}" type="presOf" srcId="{75F316ED-9BC6-4D59-ACE0-858DE9AC37D9}" destId="{8E68F20E-D769-47D9-9050-D6B2F2B25E87}" srcOrd="0" destOrd="0" presId="urn:microsoft.com/office/officeart/2005/8/layout/venn1"/>
    <dgm:cxn modelId="{FB59E6C9-48CC-4C5F-B068-B31E59C1833E}" type="presOf" srcId="{75F316ED-9BC6-4D59-ACE0-858DE9AC37D9}" destId="{9F5B0344-7B5F-4050-BFA3-18C5946D5917}" srcOrd="1" destOrd="0" presId="urn:microsoft.com/office/officeart/2005/8/layout/venn1"/>
    <dgm:cxn modelId="{290B4F86-040F-4147-A12A-E981E8272CA7}" type="presParOf" srcId="{8F9BF15A-2874-4107-81AB-D5AD19753160}" destId="{C2190551-D9D5-4E75-B5E0-2931C980ADFC}" srcOrd="0" destOrd="0" presId="urn:microsoft.com/office/officeart/2005/8/layout/venn1"/>
    <dgm:cxn modelId="{B9320109-C049-42E9-B5F5-83EA2AC5FA50}" type="presParOf" srcId="{8F9BF15A-2874-4107-81AB-D5AD19753160}" destId="{DFC61573-1F2C-4251-B0D3-E92652718633}" srcOrd="1" destOrd="0" presId="urn:microsoft.com/office/officeart/2005/8/layout/venn1"/>
    <dgm:cxn modelId="{489A2563-75AF-4EDB-9E85-34BB212D8B46}" type="presParOf" srcId="{8F9BF15A-2874-4107-81AB-D5AD19753160}" destId="{8E68F20E-D769-47D9-9050-D6B2F2B25E87}" srcOrd="2" destOrd="0" presId="urn:microsoft.com/office/officeart/2005/8/layout/venn1"/>
    <dgm:cxn modelId="{D6EB1477-DE20-4280-A516-65ABD817CCC4}" type="presParOf" srcId="{8F9BF15A-2874-4107-81AB-D5AD19753160}" destId="{9F5B0344-7B5F-4050-BFA3-18C5946D5917}"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90551-D9D5-4E75-B5E0-2931C980ADFC}">
      <dsp:nvSpPr>
        <dsp:cNvPr id="0" name=""/>
        <dsp:cNvSpPr/>
      </dsp:nvSpPr>
      <dsp:spPr>
        <a:xfrm>
          <a:off x="182879" y="453813"/>
          <a:ext cx="4511040" cy="4511039"/>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GB" sz="4100" kern="1200" dirty="0" err="1"/>
            <a:t>Banktellers</a:t>
          </a:r>
          <a:endParaRPr lang="en-GB" sz="4100" kern="1200" dirty="0"/>
        </a:p>
      </dsp:txBody>
      <dsp:txXfrm>
        <a:off x="812799" y="985762"/>
        <a:ext cx="2600960" cy="3447142"/>
      </dsp:txXfrm>
    </dsp:sp>
    <dsp:sp modelId="{8E68F20E-D769-47D9-9050-D6B2F2B25E87}">
      <dsp:nvSpPr>
        <dsp:cNvPr id="0" name=""/>
        <dsp:cNvSpPr/>
      </dsp:nvSpPr>
      <dsp:spPr>
        <a:xfrm>
          <a:off x="3434080" y="453813"/>
          <a:ext cx="4511040" cy="4511039"/>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GB" sz="4100" kern="1200" dirty="0"/>
            <a:t>Feminists</a:t>
          </a:r>
        </a:p>
      </dsp:txBody>
      <dsp:txXfrm>
        <a:off x="4714240" y="985762"/>
        <a:ext cx="2600960" cy="34471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651"/>
          </a:xfrm>
          <a:prstGeom prst="rect">
            <a:avLst/>
          </a:prstGeom>
        </p:spPr>
        <p:txBody>
          <a:bodyPr vert="horz" lIns="99049" tIns="49524" rIns="99049" bIns="49524" rtlCol="0"/>
          <a:lstStyle>
            <a:lvl1pPr algn="l">
              <a:defRPr sz="1300"/>
            </a:lvl1pPr>
          </a:lstStyle>
          <a:p>
            <a:endParaRPr lang="en-GB"/>
          </a:p>
        </p:txBody>
      </p:sp>
      <p:sp>
        <p:nvSpPr>
          <p:cNvPr id="3" name="Date Placeholder 2"/>
          <p:cNvSpPr>
            <a:spLocks noGrp="1"/>
          </p:cNvSpPr>
          <p:nvPr>
            <p:ph type="dt" sz="quarter" idx="1"/>
          </p:nvPr>
        </p:nvSpPr>
        <p:spPr>
          <a:xfrm>
            <a:off x="4023093" y="0"/>
            <a:ext cx="3077739" cy="511651"/>
          </a:xfrm>
          <a:prstGeom prst="rect">
            <a:avLst/>
          </a:prstGeom>
        </p:spPr>
        <p:txBody>
          <a:bodyPr vert="horz" lIns="99049" tIns="49524" rIns="99049" bIns="49524" rtlCol="0"/>
          <a:lstStyle>
            <a:lvl1pPr algn="r">
              <a:defRPr sz="1300"/>
            </a:lvl1pPr>
          </a:lstStyle>
          <a:p>
            <a:endParaRPr lang="en-GB"/>
          </a:p>
        </p:txBody>
      </p:sp>
      <p:sp>
        <p:nvSpPr>
          <p:cNvPr id="4" name="Footer Placeholder 3"/>
          <p:cNvSpPr>
            <a:spLocks noGrp="1"/>
          </p:cNvSpPr>
          <p:nvPr>
            <p:ph type="ftr" sz="quarter" idx="2"/>
          </p:nvPr>
        </p:nvSpPr>
        <p:spPr>
          <a:xfrm>
            <a:off x="1" y="9719598"/>
            <a:ext cx="3077739" cy="511651"/>
          </a:xfrm>
          <a:prstGeom prst="rect">
            <a:avLst/>
          </a:prstGeom>
        </p:spPr>
        <p:txBody>
          <a:bodyPr vert="horz" lIns="99049" tIns="49524" rIns="99049"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3093" y="9719598"/>
            <a:ext cx="3077739" cy="511651"/>
          </a:xfrm>
          <a:prstGeom prst="rect">
            <a:avLst/>
          </a:prstGeom>
        </p:spPr>
        <p:txBody>
          <a:bodyPr vert="horz" lIns="99049" tIns="49524" rIns="99049" bIns="49524" rtlCol="0" anchor="b"/>
          <a:lstStyle>
            <a:lvl1pPr algn="r">
              <a:defRPr sz="1300"/>
            </a:lvl1pPr>
          </a:lstStyle>
          <a:p>
            <a:fld id="{A0F026BA-B8A7-4B5A-A3B0-0B7D31088B83}" type="slidenum">
              <a:rPr lang="en-GB" smtClean="0"/>
              <a:t>‹#›</a:t>
            </a:fld>
            <a:endParaRPr lang="en-GB"/>
          </a:p>
        </p:txBody>
      </p:sp>
    </p:spTree>
    <p:extLst>
      <p:ext uri="{BB962C8B-B14F-4D97-AF65-F5344CB8AC3E}">
        <p14:creationId xmlns:p14="http://schemas.microsoft.com/office/powerpoint/2010/main" val="2594197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3428"/>
          </a:xfrm>
          <a:prstGeom prst="rect">
            <a:avLst/>
          </a:prstGeom>
        </p:spPr>
        <p:txBody>
          <a:bodyPr vert="horz" lIns="99049" tIns="49524" rIns="99049" bIns="49524" rtlCol="0"/>
          <a:lstStyle>
            <a:lvl1pPr algn="l">
              <a:defRPr sz="1300"/>
            </a:lvl1pPr>
          </a:lstStyle>
          <a:p>
            <a:endParaRPr lang="en-GB"/>
          </a:p>
        </p:txBody>
      </p:sp>
      <p:sp>
        <p:nvSpPr>
          <p:cNvPr id="3" name="Date Placeholder 2"/>
          <p:cNvSpPr>
            <a:spLocks noGrp="1"/>
          </p:cNvSpPr>
          <p:nvPr>
            <p:ph type="dt" idx="1"/>
          </p:nvPr>
        </p:nvSpPr>
        <p:spPr>
          <a:xfrm>
            <a:off x="4023093" y="0"/>
            <a:ext cx="3077739" cy="513428"/>
          </a:xfrm>
          <a:prstGeom prst="rect">
            <a:avLst/>
          </a:prstGeom>
        </p:spPr>
        <p:txBody>
          <a:bodyPr vert="horz" lIns="99049" tIns="49524" rIns="99049" bIns="49524" rtlCol="0"/>
          <a:lstStyle>
            <a:lvl1pPr algn="r">
              <a:defRPr sz="1300"/>
            </a:lvl1pPr>
          </a:lstStyle>
          <a:p>
            <a:endParaRPr lang="en-GB"/>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49" tIns="49524" rIns="99049" bIns="49524" rtlCol="0" anchor="ctr"/>
          <a:lstStyle/>
          <a:p>
            <a:endParaRPr lang="en-GB"/>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49" tIns="49524" rIns="99049"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19599"/>
            <a:ext cx="3077739" cy="513427"/>
          </a:xfrm>
          <a:prstGeom prst="rect">
            <a:avLst/>
          </a:prstGeom>
        </p:spPr>
        <p:txBody>
          <a:bodyPr vert="horz" lIns="99049" tIns="49524" rIns="99049"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3093" y="9719599"/>
            <a:ext cx="3077739" cy="513427"/>
          </a:xfrm>
          <a:prstGeom prst="rect">
            <a:avLst/>
          </a:prstGeom>
        </p:spPr>
        <p:txBody>
          <a:bodyPr vert="horz" lIns="99049" tIns="49524" rIns="99049" bIns="49524" rtlCol="0" anchor="b"/>
          <a:lstStyle>
            <a:lvl1pPr algn="r">
              <a:defRPr sz="1300"/>
            </a:lvl1pPr>
          </a:lstStyle>
          <a:p>
            <a:fld id="{7DB9E1F4-77C1-461E-ABFF-BFE7DD57AFD2}" type="slidenum">
              <a:rPr lang="en-GB" smtClean="0"/>
              <a:t>‹#›</a:t>
            </a:fld>
            <a:endParaRPr lang="en-GB"/>
          </a:p>
        </p:txBody>
      </p:sp>
    </p:spTree>
    <p:extLst>
      <p:ext uri="{BB962C8B-B14F-4D97-AF65-F5344CB8AC3E}">
        <p14:creationId xmlns:p14="http://schemas.microsoft.com/office/powerpoint/2010/main" val="21517534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B9E1F4-77C1-461E-ABFF-BFE7DD57AFD2}" type="slidenum">
              <a:rPr lang="en-GB" smtClean="0"/>
              <a:t>8</a:t>
            </a:fld>
            <a:endParaRPr lang="en-GB"/>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372208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7DB9E1F4-77C1-461E-ABFF-BFE7DD57AFD2}" type="slidenum">
              <a:rPr lang="en-GB" smtClean="0"/>
              <a:t>36</a:t>
            </a:fld>
            <a:endParaRPr lang="en-GB"/>
          </a:p>
        </p:txBody>
      </p:sp>
    </p:spTree>
    <p:extLst>
      <p:ext uri="{BB962C8B-B14F-4D97-AF65-F5344CB8AC3E}">
        <p14:creationId xmlns:p14="http://schemas.microsoft.com/office/powerpoint/2010/main" val="269197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BC36F-0AFC-8AD2-A06B-50697920E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9F0A1-B83A-EB5E-E252-E1196F249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B555D-0ABA-D57D-4DD8-A5FCA0F66180}"/>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0F7C98FD-0592-20AB-DA9E-67A4C9CC1918}"/>
              </a:ext>
            </a:extLst>
          </p:cNvPr>
          <p:cNvSpPr>
            <a:spLocks noGrp="1"/>
          </p:cNvSpPr>
          <p:nvPr>
            <p:ph type="dt" idx="1"/>
          </p:nvPr>
        </p:nvSpPr>
        <p:spPr/>
        <p:txBody>
          <a:bodyPr/>
          <a:lstStyle/>
          <a:p>
            <a:endParaRPr lang="en-GB"/>
          </a:p>
        </p:txBody>
      </p:sp>
      <p:sp>
        <p:nvSpPr>
          <p:cNvPr id="5" name="Slide Number Placeholder 4">
            <a:extLst>
              <a:ext uri="{FF2B5EF4-FFF2-40B4-BE49-F238E27FC236}">
                <a16:creationId xmlns:a16="http://schemas.microsoft.com/office/drawing/2014/main" id="{A99F1D36-70B5-58C7-352B-9BAAFC217101}"/>
              </a:ext>
            </a:extLst>
          </p:cNvPr>
          <p:cNvSpPr>
            <a:spLocks noGrp="1"/>
          </p:cNvSpPr>
          <p:nvPr>
            <p:ph type="sldNum" sz="quarter" idx="5"/>
          </p:nvPr>
        </p:nvSpPr>
        <p:spPr/>
        <p:txBody>
          <a:bodyPr/>
          <a:lstStyle/>
          <a:p>
            <a:fld id="{7DB9E1F4-77C1-461E-ABFF-BFE7DD57AFD2}" type="slidenum">
              <a:rPr lang="en-GB" smtClean="0"/>
              <a:t>37</a:t>
            </a:fld>
            <a:endParaRPr lang="en-GB"/>
          </a:p>
        </p:txBody>
      </p:sp>
    </p:spTree>
    <p:extLst>
      <p:ext uri="{BB962C8B-B14F-4D97-AF65-F5344CB8AC3E}">
        <p14:creationId xmlns:p14="http://schemas.microsoft.com/office/powerpoint/2010/main" val="3893936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60BAA-92F6-393B-8A42-9797B487D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B6E890-6776-88E1-A902-9C69B0B30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DB56E-0997-D42B-1A67-73B65BB65BD9}"/>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A2ED63E3-6F64-7DE5-F3BD-5850A14B4913}"/>
              </a:ext>
            </a:extLst>
          </p:cNvPr>
          <p:cNvSpPr>
            <a:spLocks noGrp="1"/>
          </p:cNvSpPr>
          <p:nvPr>
            <p:ph type="dt" idx="1"/>
          </p:nvPr>
        </p:nvSpPr>
        <p:spPr/>
        <p:txBody>
          <a:bodyPr/>
          <a:lstStyle/>
          <a:p>
            <a:endParaRPr lang="en-GB"/>
          </a:p>
        </p:txBody>
      </p:sp>
      <p:sp>
        <p:nvSpPr>
          <p:cNvPr id="5" name="Slide Number Placeholder 4">
            <a:extLst>
              <a:ext uri="{FF2B5EF4-FFF2-40B4-BE49-F238E27FC236}">
                <a16:creationId xmlns:a16="http://schemas.microsoft.com/office/drawing/2014/main" id="{41734A03-063C-1D9F-32BB-975995C6F3D8}"/>
              </a:ext>
            </a:extLst>
          </p:cNvPr>
          <p:cNvSpPr>
            <a:spLocks noGrp="1"/>
          </p:cNvSpPr>
          <p:nvPr>
            <p:ph type="sldNum" sz="quarter" idx="5"/>
          </p:nvPr>
        </p:nvSpPr>
        <p:spPr/>
        <p:txBody>
          <a:bodyPr/>
          <a:lstStyle/>
          <a:p>
            <a:fld id="{7DB9E1F4-77C1-461E-ABFF-BFE7DD57AFD2}" type="slidenum">
              <a:rPr lang="en-GB" smtClean="0"/>
              <a:t>38</a:t>
            </a:fld>
            <a:endParaRPr lang="en-GB"/>
          </a:p>
        </p:txBody>
      </p:sp>
    </p:spTree>
    <p:extLst>
      <p:ext uri="{BB962C8B-B14F-4D97-AF65-F5344CB8AC3E}">
        <p14:creationId xmlns:p14="http://schemas.microsoft.com/office/powerpoint/2010/main" val="2760102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4A2F3-AEDA-535E-4FEB-5952BF349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CAF5E-06D0-1C11-3FB4-B4412C0819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56FE9E-5330-8B15-7F39-445144FEB4EC}"/>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FAF6239A-794C-EF9E-EDBD-B384D338D932}"/>
              </a:ext>
            </a:extLst>
          </p:cNvPr>
          <p:cNvSpPr>
            <a:spLocks noGrp="1"/>
          </p:cNvSpPr>
          <p:nvPr>
            <p:ph type="dt" idx="1"/>
          </p:nvPr>
        </p:nvSpPr>
        <p:spPr/>
        <p:txBody>
          <a:bodyPr/>
          <a:lstStyle/>
          <a:p>
            <a:endParaRPr lang="en-GB"/>
          </a:p>
        </p:txBody>
      </p:sp>
      <p:sp>
        <p:nvSpPr>
          <p:cNvPr id="5" name="Slide Number Placeholder 4">
            <a:extLst>
              <a:ext uri="{FF2B5EF4-FFF2-40B4-BE49-F238E27FC236}">
                <a16:creationId xmlns:a16="http://schemas.microsoft.com/office/drawing/2014/main" id="{9D46D8A6-9B5B-C98F-A555-5102E680F377}"/>
              </a:ext>
            </a:extLst>
          </p:cNvPr>
          <p:cNvSpPr>
            <a:spLocks noGrp="1"/>
          </p:cNvSpPr>
          <p:nvPr>
            <p:ph type="sldNum" sz="quarter" idx="5"/>
          </p:nvPr>
        </p:nvSpPr>
        <p:spPr/>
        <p:txBody>
          <a:bodyPr/>
          <a:lstStyle/>
          <a:p>
            <a:fld id="{7DB9E1F4-77C1-461E-ABFF-BFE7DD57AFD2}" type="slidenum">
              <a:rPr lang="en-GB" smtClean="0"/>
              <a:t>39</a:t>
            </a:fld>
            <a:endParaRPr lang="en-GB"/>
          </a:p>
        </p:txBody>
      </p:sp>
    </p:spTree>
    <p:extLst>
      <p:ext uri="{BB962C8B-B14F-4D97-AF65-F5344CB8AC3E}">
        <p14:creationId xmlns:p14="http://schemas.microsoft.com/office/powerpoint/2010/main" val="4253450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3.xml"/><Relationship Id="rId4" Type="http://schemas.openxmlformats.org/officeDocument/2006/relationships/hyperlink" Target="http://www.nottingham.ac.uk/imagebank"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3.xml"/><Relationship Id="rId4" Type="http://schemas.openxmlformats.org/officeDocument/2006/relationships/hyperlink" Target="http://www.nottingham.ac.uk/imagebank"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hyperlink" Target="http://www.nottingham.ac.uk/imagebank"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Rectangle 9"/>
          <p:cNvSpPr/>
          <p:nvPr userDrawn="1"/>
        </p:nvSpPr>
        <p:spPr>
          <a:xfrm>
            <a:off x="0" y="-2"/>
            <a:ext cx="12192000" cy="6858001"/>
          </a:xfrm>
          <a:prstGeom prst="rect">
            <a:avLst/>
          </a:prstGeom>
          <a:gradFill flip="none" rotWithShape="1">
            <a:gsLst>
              <a:gs pos="50000">
                <a:srgbClr val="0E6394"/>
              </a:gs>
              <a:gs pos="17000">
                <a:schemeClr val="tx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flipH="1">
            <a:off x="0" y="-2"/>
            <a:ext cx="12192000" cy="6858001"/>
          </a:xfrm>
          <a:prstGeom prst="rect">
            <a:avLst/>
          </a:prstGeom>
          <a:blipFill dpi="0" rotWithShape="1">
            <a:blip r:embed="rId2">
              <a:alphaModFix amt="52000"/>
            </a:blip>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416300" y="1742900"/>
            <a:ext cx="5359400" cy="2387600"/>
          </a:xfrm>
        </p:spPr>
        <p:txBody>
          <a:bodyPr anchor="ctr">
            <a:normAutofit/>
          </a:bodyPr>
          <a:lstStyle>
            <a:lvl1pPr algn="ctr">
              <a:lnSpc>
                <a:spcPct val="100000"/>
              </a:lnSpc>
              <a:defRPr sz="5400" b="1">
                <a:solidFill>
                  <a:schemeClr val="bg1"/>
                </a:solidFill>
              </a:defRPr>
            </a:lvl1pPr>
          </a:lstStyle>
          <a:p>
            <a:r>
              <a:rPr lang="en-US" dirty="0"/>
              <a:t>Click to edit Master title style</a:t>
            </a:r>
            <a:endParaRPr lang="en-GB" dirty="0"/>
          </a:p>
        </p:txBody>
      </p:sp>
      <p:sp>
        <p:nvSpPr>
          <p:cNvPr id="6" name="Text Placeholder 5"/>
          <p:cNvSpPr>
            <a:spLocks noGrp="1"/>
          </p:cNvSpPr>
          <p:nvPr>
            <p:ph type="body" sz="quarter" idx="10" hasCustomPrompt="1"/>
          </p:nvPr>
        </p:nvSpPr>
        <p:spPr>
          <a:xfrm>
            <a:off x="3416398" y="4161275"/>
            <a:ext cx="5359206" cy="1079795"/>
          </a:xfrm>
          <a:prstGeom prst="rect">
            <a:avLst/>
          </a:prstGeom>
        </p:spPr>
        <p:txBody>
          <a:bodyPr anchor="ctr">
            <a:normAutofit/>
          </a:bodyPr>
          <a:lstStyle>
            <a:lvl1pPr marL="0" indent="0" algn="ctr">
              <a:buNone/>
              <a:defRPr sz="28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
        <p:nvSpPr>
          <p:cNvPr id="8" name="Rectangle 7"/>
          <p:cNvSpPr/>
          <p:nvPr userDrawn="1"/>
        </p:nvSpPr>
        <p:spPr>
          <a:xfrm>
            <a:off x="3396000" y="729000"/>
            <a:ext cx="540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dirty="0">
              <a:latin typeface="+mj-lt"/>
            </a:endParaRPr>
          </a:p>
        </p:txBody>
      </p:sp>
    </p:spTree>
    <p:extLst>
      <p:ext uri="{BB962C8B-B14F-4D97-AF65-F5344CB8AC3E}">
        <p14:creationId xmlns:p14="http://schemas.microsoft.com/office/powerpoint/2010/main" val="258949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 Peo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6385F48C-130A-074B-BAE4-5071492DF3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2774767" cy="1030941"/>
          </a:xfrm>
          <a:prstGeom prst="rect">
            <a:avLst/>
          </a:prstGeom>
        </p:spPr>
      </p:pic>
      <p:sp>
        <p:nvSpPr>
          <p:cNvPr id="7" name="Title 1">
            <a:extLst>
              <a:ext uri="{FF2B5EF4-FFF2-40B4-BE49-F238E27FC236}">
                <a16:creationId xmlns:a16="http://schemas.microsoft.com/office/drawing/2014/main" id="{EE0A4753-72CA-6241-85A5-FA5F9E40DCA1}"/>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Add presentation title – Arial 32pt</a:t>
            </a:r>
            <a:endParaRPr lang="en-GB" dirty="0"/>
          </a:p>
        </p:txBody>
      </p:sp>
      <p:sp>
        <p:nvSpPr>
          <p:cNvPr id="8" name="Subtitle 2">
            <a:extLst>
              <a:ext uri="{FF2B5EF4-FFF2-40B4-BE49-F238E27FC236}">
                <a16:creationId xmlns:a16="http://schemas.microsoft.com/office/drawing/2014/main" id="{14EC60C8-55FD-084A-BE95-B2E766446720}"/>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solidFill>
                  <a:srgbClr val="FFFFFF"/>
                </a:solidFill>
                <a:effectLst/>
                <a:latin typeface="Arial" panose="020B0604020202020204" pitchFamily="34" charset="0"/>
              </a:rPr>
              <a:t>Add presenter name or subtitle – Arial 24pt</a:t>
            </a:r>
          </a:p>
        </p:txBody>
      </p:sp>
    </p:spTree>
    <p:extLst>
      <p:ext uri="{BB962C8B-B14F-4D97-AF65-F5344CB8AC3E}">
        <p14:creationId xmlns:p14="http://schemas.microsoft.com/office/powerpoint/2010/main" val="256021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 Science &amp; Technolog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BA9BED-34B5-9D4D-A988-760726B7CE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
        <p:nvSpPr>
          <p:cNvPr id="8" name="Title 1">
            <a:extLst>
              <a:ext uri="{FF2B5EF4-FFF2-40B4-BE49-F238E27FC236}">
                <a16:creationId xmlns:a16="http://schemas.microsoft.com/office/drawing/2014/main" id="{EBD7A035-88C0-B640-91D8-3B73C2244888}"/>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Add presentation title – Arial 32pt</a:t>
            </a:r>
            <a:endParaRPr lang="en-GB" dirty="0"/>
          </a:p>
        </p:txBody>
      </p:sp>
      <p:sp>
        <p:nvSpPr>
          <p:cNvPr id="11" name="Subtitle 2">
            <a:extLst>
              <a:ext uri="{FF2B5EF4-FFF2-40B4-BE49-F238E27FC236}">
                <a16:creationId xmlns:a16="http://schemas.microsoft.com/office/drawing/2014/main" id="{94D1AC89-727B-C049-9CD3-8F38C0F22C9E}"/>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solidFill>
                  <a:srgbClr val="FFFFFF"/>
                </a:solidFill>
                <a:effectLst/>
                <a:latin typeface="Arial" panose="020B0604020202020204" pitchFamily="34" charset="0"/>
              </a:rPr>
              <a:t>Add presenter name or subtitle – Arial 24pt</a:t>
            </a:r>
          </a:p>
        </p:txBody>
      </p:sp>
      <p:sp>
        <p:nvSpPr>
          <p:cNvPr id="7" name="Text Placeholder 3">
            <a:extLst>
              <a:ext uri="{FF2B5EF4-FFF2-40B4-BE49-F238E27FC236}">
                <a16:creationId xmlns:a16="http://schemas.microsoft.com/office/drawing/2014/main" id="{F89BE0EF-B1BD-4F49-A571-A9C3B39F741A}"/>
              </a:ext>
            </a:extLst>
          </p:cNvPr>
          <p:cNvSpPr>
            <a:spLocks noGrp="1"/>
          </p:cNvSpPr>
          <p:nvPr>
            <p:ph type="body" sz="quarter" idx="12" hasCustomPrompt="1"/>
          </p:nvPr>
        </p:nvSpPr>
        <p:spPr>
          <a:xfrm>
            <a:off x="8848725" y="4194626"/>
            <a:ext cx="3343275" cy="1535613"/>
          </a:xfrm>
          <a:prstGeom prst="rect">
            <a:avLst/>
          </a:prstGeom>
          <a:solidFill>
            <a:schemeClr val="bg1"/>
          </a:solidFill>
        </p:spPr>
        <p:txBody>
          <a:bodyPr anchor="ctr"/>
          <a:lstStyle>
            <a:lvl1pPr marL="0" indent="0" algn="ctr">
              <a:buNone/>
              <a:defRPr sz="1800">
                <a:solidFill>
                  <a:schemeClr val="accent5"/>
                </a:solidFill>
              </a:defRPr>
            </a:lvl1pPr>
          </a:lstStyle>
          <a:p>
            <a:pPr lvl="0"/>
            <a:r>
              <a:rPr lang="en-GB" dirty="0"/>
              <a:t> </a:t>
            </a:r>
            <a:endParaRPr lang="en-US" dirty="0"/>
          </a:p>
        </p:txBody>
      </p:sp>
      <p:sp>
        <p:nvSpPr>
          <p:cNvPr id="9" name="Rectangle 8">
            <a:extLst>
              <a:ext uri="{FF2B5EF4-FFF2-40B4-BE49-F238E27FC236}">
                <a16:creationId xmlns:a16="http://schemas.microsoft.com/office/drawing/2014/main" id="{91EF5119-3C31-2042-9116-20C98F254CA9}"/>
              </a:ext>
            </a:extLst>
          </p:cNvPr>
          <p:cNvSpPr/>
          <p:nvPr userDrawn="1"/>
        </p:nvSpPr>
        <p:spPr>
          <a:xfrm>
            <a:off x="12635555" y="4194626"/>
            <a:ext cx="1550894" cy="155089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Add a partner logo</a:t>
            </a:r>
            <a:br>
              <a:rPr lang="en-US" sz="1600" dirty="0">
                <a:solidFill>
                  <a:schemeClr val="tx2"/>
                </a:solidFill>
              </a:rPr>
            </a:br>
            <a:r>
              <a:rPr lang="en-US" sz="1600" dirty="0">
                <a:solidFill>
                  <a:schemeClr val="tx2"/>
                </a:solidFill>
              </a:rPr>
              <a:t>here if required</a:t>
            </a:r>
          </a:p>
        </p:txBody>
      </p:sp>
      <p:sp>
        <p:nvSpPr>
          <p:cNvPr id="12" name="Arc 11">
            <a:extLst>
              <a:ext uri="{FF2B5EF4-FFF2-40B4-BE49-F238E27FC236}">
                <a16:creationId xmlns:a16="http://schemas.microsoft.com/office/drawing/2014/main" id="{D7715FAF-431F-0947-BA32-CCCAE21D6FF6}"/>
              </a:ext>
            </a:extLst>
          </p:cNvPr>
          <p:cNvSpPr/>
          <p:nvPr userDrawn="1"/>
        </p:nvSpPr>
        <p:spPr>
          <a:xfrm>
            <a:off x="12335916" y="5239452"/>
            <a:ext cx="1012135" cy="1012135"/>
          </a:xfrm>
          <a:prstGeom prst="arc">
            <a:avLst>
              <a:gd name="adj1" fmla="val 818360"/>
              <a:gd name="adj2" fmla="val 9300445"/>
            </a:avLst>
          </a:prstGeom>
          <a:ln w="1587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15548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Option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dirty="0"/>
              <a:t>Divider slide title – Arial Bold 36pt</a:t>
            </a:r>
            <a:endParaRPr lang="en-GB" dirty="0"/>
          </a:p>
        </p:txBody>
      </p:sp>
      <p:sp>
        <p:nvSpPr>
          <p:cNvPr id="3" name="Text Placeholder 2"/>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 Arial 28pt</a:t>
            </a:r>
          </a:p>
        </p:txBody>
      </p:sp>
      <p:sp>
        <p:nvSpPr>
          <p:cNvPr id="6" name="Rectangle 5">
            <a:extLst>
              <a:ext uri="{FF2B5EF4-FFF2-40B4-BE49-F238E27FC236}">
                <a16:creationId xmlns:a16="http://schemas.microsoft.com/office/drawing/2014/main" id="{27FB682B-CBE5-0E46-8A20-FBDCFD217D46}"/>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Use the ‘New Slide’ </a:t>
            </a:r>
            <a:br>
              <a:rPr lang="en-US" sz="1600" dirty="0">
                <a:solidFill>
                  <a:schemeClr val="tx2"/>
                </a:solidFill>
              </a:rPr>
            </a:br>
            <a:r>
              <a:rPr lang="en-US" sz="1600" dirty="0">
                <a:solidFill>
                  <a:schemeClr val="tx2"/>
                </a:solidFill>
              </a:rPr>
              <a:t>or ‘Layout’ buttons for different divider slide options.</a:t>
            </a:r>
          </a:p>
        </p:txBody>
      </p:sp>
      <p:pic>
        <p:nvPicPr>
          <p:cNvPr id="7" name="Picture 6">
            <a:extLst>
              <a:ext uri="{FF2B5EF4-FFF2-40B4-BE49-F238E27FC236}">
                <a16:creationId xmlns:a16="http://schemas.microsoft.com/office/drawing/2014/main" id="{6F81B442-D23E-CA47-8B99-3C2A297ACC4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3973948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Option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FA4EB9E-FE0B-FF48-B57B-3DBA656E7C4F}"/>
              </a:ext>
            </a:extLst>
          </p:cNvPr>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dirty="0"/>
              <a:t>Divider slide title – Arial Bold 36pt</a:t>
            </a:r>
            <a:endParaRPr lang="en-GB" dirty="0"/>
          </a:p>
        </p:txBody>
      </p:sp>
      <p:sp>
        <p:nvSpPr>
          <p:cNvPr id="9" name="Text Placeholder 2">
            <a:extLst>
              <a:ext uri="{FF2B5EF4-FFF2-40B4-BE49-F238E27FC236}">
                <a16:creationId xmlns:a16="http://schemas.microsoft.com/office/drawing/2014/main" id="{38DE1B96-986D-4446-800F-54A0D95D2FB2}"/>
              </a:ext>
            </a:extLst>
          </p:cNvPr>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 Arial 28pt</a:t>
            </a:r>
          </a:p>
        </p:txBody>
      </p:sp>
      <p:pic>
        <p:nvPicPr>
          <p:cNvPr id="5" name="Picture 4">
            <a:extLst>
              <a:ext uri="{FF2B5EF4-FFF2-40B4-BE49-F238E27FC236}">
                <a16:creationId xmlns:a16="http://schemas.microsoft.com/office/drawing/2014/main" id="{A418598A-E89A-584D-B315-0C3A8BB5DD6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1112167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Option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61C9F9-E7A2-6342-870C-D685719F3517}"/>
              </a:ext>
            </a:extLst>
          </p:cNvPr>
          <p:cNvSpPr>
            <a:spLocks noGrp="1"/>
          </p:cNvSpPr>
          <p:nvPr>
            <p:ph type="title" hasCustomPrompt="1"/>
          </p:nvPr>
        </p:nvSpPr>
        <p:spPr>
          <a:xfrm>
            <a:off x="1341120" y="2492895"/>
            <a:ext cx="9509760" cy="1872209"/>
          </a:xfrm>
          <a:prstGeom prst="rect">
            <a:avLst/>
          </a:prstGeom>
        </p:spPr>
        <p:txBody>
          <a:bodyPr anchor="ctr">
            <a:normAutofit/>
          </a:bodyPr>
          <a:lstStyle>
            <a:lvl1pPr algn="l">
              <a:defRPr sz="3600" b="1" baseline="0">
                <a:latin typeface="Arial" panose="020B0604020202020204" pitchFamily="34" charset="0"/>
                <a:cs typeface="Arial" panose="020B0604020202020204" pitchFamily="34" charset="0"/>
              </a:defRPr>
            </a:lvl1pPr>
          </a:lstStyle>
          <a:p>
            <a:r>
              <a:rPr lang="en-US" dirty="0"/>
              <a:t>Divider slide title – Arial Bold 36pt</a:t>
            </a:r>
            <a:endParaRPr lang="en-GB" dirty="0"/>
          </a:p>
        </p:txBody>
      </p:sp>
      <p:sp>
        <p:nvSpPr>
          <p:cNvPr id="8" name="Text Placeholder 2">
            <a:extLst>
              <a:ext uri="{FF2B5EF4-FFF2-40B4-BE49-F238E27FC236}">
                <a16:creationId xmlns:a16="http://schemas.microsoft.com/office/drawing/2014/main" id="{928BB5A8-2728-CF4C-9063-6BE6445BAAFC}"/>
              </a:ext>
            </a:extLst>
          </p:cNvPr>
          <p:cNvSpPr>
            <a:spLocks noGrp="1"/>
          </p:cNvSpPr>
          <p:nvPr>
            <p:ph type="body" idx="1" hasCustomPrompt="1"/>
          </p:nvPr>
        </p:nvSpPr>
        <p:spPr>
          <a:xfrm>
            <a:off x="1341120" y="4160520"/>
            <a:ext cx="9509760" cy="936104"/>
          </a:xfrm>
          <a:prstGeom prst="rect">
            <a:avLst/>
          </a:prstGeom>
        </p:spPr>
        <p:txBody>
          <a:bodyPr>
            <a:normAutofit/>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 Arial 28pt</a:t>
            </a:r>
          </a:p>
        </p:txBody>
      </p:sp>
      <p:pic>
        <p:nvPicPr>
          <p:cNvPr id="5" name="Picture 4">
            <a:extLst>
              <a:ext uri="{FF2B5EF4-FFF2-40B4-BE49-F238E27FC236}">
                <a16:creationId xmlns:a16="http://schemas.microsoft.com/office/drawing/2014/main" id="{054B13D2-2048-3D42-80F2-F73F2403527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695245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ubtitle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3"/>
              </a:buClr>
              <a:defRPr lang="en-GB" sz="2800" smtClean="0">
                <a:solidFill>
                  <a:schemeClr val="tx2"/>
                </a:solidFill>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15" name="Date Placeholder 2">
            <a:extLst>
              <a:ext uri="{FF2B5EF4-FFF2-40B4-BE49-F238E27FC236}">
                <a16:creationId xmlns:a16="http://schemas.microsoft.com/office/drawing/2014/main" id="{EC0D016C-1275-924C-98DB-B9930CE6E259}"/>
              </a:ext>
            </a:extLst>
          </p:cNvPr>
          <p:cNvSpPr>
            <a:spLocks noGrp="1"/>
          </p:cNvSpPr>
          <p:nvPr>
            <p:ph type="dt" sz="half" idx="10"/>
          </p:nvPr>
        </p:nvSpPr>
        <p:spPr>
          <a:xfrm>
            <a:off x="479375" y="6356350"/>
            <a:ext cx="1613716" cy="365125"/>
          </a:xfrm>
          <a:prstGeom prst="rect">
            <a:avLst/>
          </a:prstGeom>
        </p:spPr>
        <p:txBody>
          <a:bodyPr/>
          <a:lstStyle/>
          <a:p>
            <a:endParaRPr lang="en-GB" dirty="0"/>
          </a:p>
        </p:txBody>
      </p:sp>
      <p:sp>
        <p:nvSpPr>
          <p:cNvPr id="16" name="Footer Placeholder 3">
            <a:extLst>
              <a:ext uri="{FF2B5EF4-FFF2-40B4-BE49-F238E27FC236}">
                <a16:creationId xmlns:a16="http://schemas.microsoft.com/office/drawing/2014/main" id="{AEDAE64E-B17E-C94F-B25E-49BD42EBBEFE}"/>
              </a:ext>
            </a:extLst>
          </p:cNvPr>
          <p:cNvSpPr>
            <a:spLocks noGrp="1"/>
          </p:cNvSpPr>
          <p:nvPr>
            <p:ph type="ftr" sz="quarter" idx="11"/>
          </p:nvPr>
        </p:nvSpPr>
        <p:spPr>
          <a:xfrm>
            <a:off x="2344804" y="6356350"/>
            <a:ext cx="3469252" cy="365125"/>
          </a:xfrm>
        </p:spPr>
        <p:txBody>
          <a:bodyPr/>
          <a:lstStyle>
            <a:lvl1pPr algn="l">
              <a:defRPr/>
            </a:lvl1pPr>
          </a:lstStyle>
          <a:p>
            <a:r>
              <a:rPr lang="en-GB"/>
              <a:t>Name, Department</a:t>
            </a:r>
            <a:endParaRPr lang="en-GB" dirty="0"/>
          </a:p>
        </p:txBody>
      </p:sp>
      <p:sp>
        <p:nvSpPr>
          <p:cNvPr id="17" name="Text Placeholder 6">
            <a:extLst>
              <a:ext uri="{FF2B5EF4-FFF2-40B4-BE49-F238E27FC236}">
                <a16:creationId xmlns:a16="http://schemas.microsoft.com/office/drawing/2014/main" id="{6849A843-67F9-4A42-88AB-E569AB1B469C}"/>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100262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6" y="1484533"/>
            <a:ext cx="11257699" cy="4395568"/>
          </a:xfrm>
          <a:prstGeom prst="rect">
            <a:avLst/>
          </a:prstGeom>
        </p:spPr>
        <p:txBody>
          <a:bodyPr/>
          <a:lstStyle>
            <a:lvl1pPr>
              <a:buClr>
                <a:schemeClr val="accent3"/>
              </a:buClr>
              <a:defRPr lang="en-GB" sz="2800" smtClean="0">
                <a:solidFill>
                  <a:schemeClr val="tx2"/>
                </a:solidFill>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13" name="Rectangle 12">
            <a:extLst>
              <a:ext uri="{FF2B5EF4-FFF2-40B4-BE49-F238E27FC236}">
                <a16:creationId xmlns:a16="http://schemas.microsoft.com/office/drawing/2014/main" id="{08BD330B-22A3-344E-A01F-AEEF71CCB5D3}"/>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examples as well as different elements. Copy and paste these items onto this page.</a:t>
            </a:r>
          </a:p>
        </p:txBody>
      </p:sp>
      <p:sp>
        <p:nvSpPr>
          <p:cNvPr id="20" name="Date Placeholder 2">
            <a:extLst>
              <a:ext uri="{FF2B5EF4-FFF2-40B4-BE49-F238E27FC236}">
                <a16:creationId xmlns:a16="http://schemas.microsoft.com/office/drawing/2014/main" id="{B2A1E1DF-F3DC-FF43-B4BE-16D7BEF30B72}"/>
              </a:ext>
            </a:extLst>
          </p:cNvPr>
          <p:cNvSpPr>
            <a:spLocks noGrp="1"/>
          </p:cNvSpPr>
          <p:nvPr>
            <p:ph type="dt" sz="half" idx="10"/>
          </p:nvPr>
        </p:nvSpPr>
        <p:spPr>
          <a:xfrm>
            <a:off x="479375" y="6356350"/>
            <a:ext cx="1613716" cy="365125"/>
          </a:xfrm>
          <a:prstGeom prst="rect">
            <a:avLst/>
          </a:prstGeom>
        </p:spPr>
        <p:txBody>
          <a:bodyPr/>
          <a:lstStyle/>
          <a:p>
            <a:endParaRPr lang="en-GB" dirty="0"/>
          </a:p>
        </p:txBody>
      </p:sp>
      <p:sp>
        <p:nvSpPr>
          <p:cNvPr id="21" name="Footer Placeholder 3">
            <a:extLst>
              <a:ext uri="{FF2B5EF4-FFF2-40B4-BE49-F238E27FC236}">
                <a16:creationId xmlns:a16="http://schemas.microsoft.com/office/drawing/2014/main" id="{0AA0A411-DB94-FC40-85F3-F17777FB4588}"/>
              </a:ext>
            </a:extLst>
          </p:cNvPr>
          <p:cNvSpPr>
            <a:spLocks noGrp="1"/>
          </p:cNvSpPr>
          <p:nvPr>
            <p:ph type="ftr" sz="quarter" idx="11"/>
          </p:nvPr>
        </p:nvSpPr>
        <p:spPr>
          <a:xfrm>
            <a:off x="2344804" y="6356350"/>
            <a:ext cx="3469252" cy="365125"/>
          </a:xfrm>
        </p:spPr>
        <p:txBody>
          <a:bodyPr/>
          <a:lstStyle>
            <a:lvl1pPr algn="l">
              <a:defRPr/>
            </a:lvl1pPr>
          </a:lstStyle>
          <a:p>
            <a:r>
              <a:rPr lang="en-GB"/>
              <a:t>Name, Department</a:t>
            </a:r>
            <a:endParaRPr lang="en-GB" dirty="0"/>
          </a:p>
        </p:txBody>
      </p:sp>
      <p:sp>
        <p:nvSpPr>
          <p:cNvPr id="22" name="Text Placeholder 6">
            <a:extLst>
              <a:ext uri="{FF2B5EF4-FFF2-40B4-BE49-F238E27FC236}">
                <a16:creationId xmlns:a16="http://schemas.microsoft.com/office/drawing/2014/main" id="{6F3C1752-919C-2C4A-85B7-2982AD8BE64B}"/>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514566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Title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11" name="Date Placeholder 2">
            <a:extLst>
              <a:ext uri="{FF2B5EF4-FFF2-40B4-BE49-F238E27FC236}">
                <a16:creationId xmlns:a16="http://schemas.microsoft.com/office/drawing/2014/main" id="{27851B81-1328-7543-96B8-61F01F01B73D}"/>
              </a:ext>
            </a:extLst>
          </p:cNvPr>
          <p:cNvSpPr>
            <a:spLocks noGrp="1"/>
          </p:cNvSpPr>
          <p:nvPr>
            <p:ph type="dt" sz="half" idx="10"/>
          </p:nvPr>
        </p:nvSpPr>
        <p:spPr>
          <a:xfrm>
            <a:off x="479375" y="6356350"/>
            <a:ext cx="1613716" cy="365125"/>
          </a:xfrm>
          <a:prstGeom prst="rect">
            <a:avLst/>
          </a:prstGeom>
        </p:spPr>
        <p:txBody>
          <a:bodyPr/>
          <a:lstStyle/>
          <a:p>
            <a:endParaRPr lang="en-GB" dirty="0"/>
          </a:p>
        </p:txBody>
      </p:sp>
      <p:sp>
        <p:nvSpPr>
          <p:cNvPr id="12" name="Footer Placeholder 3">
            <a:extLst>
              <a:ext uri="{FF2B5EF4-FFF2-40B4-BE49-F238E27FC236}">
                <a16:creationId xmlns:a16="http://schemas.microsoft.com/office/drawing/2014/main" id="{E7AF8C98-EFFB-8444-A615-B4920C89686E}"/>
              </a:ext>
            </a:extLst>
          </p:cNvPr>
          <p:cNvSpPr>
            <a:spLocks noGrp="1"/>
          </p:cNvSpPr>
          <p:nvPr>
            <p:ph type="ftr" sz="quarter" idx="11"/>
          </p:nvPr>
        </p:nvSpPr>
        <p:spPr>
          <a:xfrm>
            <a:off x="2344804" y="6356350"/>
            <a:ext cx="3469252" cy="365125"/>
          </a:xfrm>
        </p:spPr>
        <p:txBody>
          <a:bodyPr/>
          <a:lstStyle>
            <a:lvl1pPr algn="l">
              <a:defRPr/>
            </a:lvl1pPr>
          </a:lstStyle>
          <a:p>
            <a:r>
              <a:rPr lang="en-GB"/>
              <a:t>Name, Department</a:t>
            </a:r>
            <a:endParaRPr lang="en-GB" dirty="0"/>
          </a:p>
        </p:txBody>
      </p:sp>
      <p:sp>
        <p:nvSpPr>
          <p:cNvPr id="13" name="Text Placeholder 6">
            <a:extLst>
              <a:ext uri="{FF2B5EF4-FFF2-40B4-BE49-F238E27FC236}">
                <a16:creationId xmlns:a16="http://schemas.microsoft.com/office/drawing/2014/main" id="{D05096E2-BE7E-2745-BEDA-2FE7CA4B2C92}"/>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298213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Content Slide">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2"/>
                </a:solidFill>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14" name="Text Placeholder 18">
            <a:extLst>
              <a:ext uri="{FF2B5EF4-FFF2-40B4-BE49-F238E27FC236}">
                <a16:creationId xmlns:a16="http://schemas.microsoft.com/office/drawing/2014/main" id="{2EB8B77C-1456-2F4D-971B-A3B002EBED61}"/>
              </a:ext>
            </a:extLst>
          </p:cNvPr>
          <p:cNvSpPr>
            <a:spLocks noGrp="1"/>
          </p:cNvSpPr>
          <p:nvPr>
            <p:ph type="body" sz="quarter" idx="17" hasCustomPrompt="1"/>
          </p:nvPr>
        </p:nvSpPr>
        <p:spPr>
          <a:xfrm>
            <a:off x="6539555"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11" name="Rectangle 10">
            <a:extLst>
              <a:ext uri="{FF2B5EF4-FFF2-40B4-BE49-F238E27FC236}">
                <a16:creationId xmlns:a16="http://schemas.microsoft.com/office/drawing/2014/main" id="{2753018E-1432-7544-BE78-20661EEA3DFC}"/>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style guides. Copy and paste these items onto this page for ease.</a:t>
            </a:r>
          </a:p>
        </p:txBody>
      </p:sp>
      <p:sp>
        <p:nvSpPr>
          <p:cNvPr id="17" name="Content Placeholder 6">
            <a:extLst>
              <a:ext uri="{FF2B5EF4-FFF2-40B4-BE49-F238E27FC236}">
                <a16:creationId xmlns:a16="http://schemas.microsoft.com/office/drawing/2014/main" id="{1497BF54-DDDF-9C43-996F-4B56CDE6B03C}"/>
              </a:ext>
            </a:extLst>
          </p:cNvPr>
          <p:cNvSpPr>
            <a:spLocks noGrp="1"/>
          </p:cNvSpPr>
          <p:nvPr>
            <p:ph sz="quarter" idx="18" hasCustomPrompt="1"/>
          </p:nvPr>
        </p:nvSpPr>
        <p:spPr>
          <a:xfrm>
            <a:off x="6539555" y="2133603"/>
            <a:ext cx="5197519" cy="3746498"/>
          </a:xfrm>
          <a:prstGeom prst="rect">
            <a:avLst/>
          </a:prstGeom>
        </p:spPr>
        <p:txBody>
          <a:bodyPr/>
          <a:lstStyle>
            <a:lvl1pPr>
              <a:buClr>
                <a:schemeClr val="accent3"/>
              </a:buClr>
              <a:defRPr lang="en-GB" sz="2800" smtClean="0">
                <a:solidFill>
                  <a:schemeClr val="tx2"/>
                </a:solidFill>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sp>
        <p:nvSpPr>
          <p:cNvPr id="18" name="Slide Number Placeholder 4">
            <a:extLst>
              <a:ext uri="{FF2B5EF4-FFF2-40B4-BE49-F238E27FC236}">
                <a16:creationId xmlns:a16="http://schemas.microsoft.com/office/drawing/2014/main" id="{B5E9271B-0820-354A-93EC-EB864320114A}"/>
              </a:ext>
            </a:extLst>
          </p:cNvPr>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15" name="Date Placeholder 2">
            <a:extLst>
              <a:ext uri="{FF2B5EF4-FFF2-40B4-BE49-F238E27FC236}">
                <a16:creationId xmlns:a16="http://schemas.microsoft.com/office/drawing/2014/main" id="{7729FF4B-AE88-DA4F-A14E-D6CE4E633DA6}"/>
              </a:ext>
            </a:extLst>
          </p:cNvPr>
          <p:cNvSpPr>
            <a:spLocks noGrp="1"/>
          </p:cNvSpPr>
          <p:nvPr>
            <p:ph type="dt" sz="half" idx="10"/>
          </p:nvPr>
        </p:nvSpPr>
        <p:spPr>
          <a:xfrm>
            <a:off x="479375" y="6356350"/>
            <a:ext cx="1613716" cy="365125"/>
          </a:xfrm>
          <a:prstGeom prst="rect">
            <a:avLst/>
          </a:prstGeom>
        </p:spPr>
        <p:txBody>
          <a:bodyPr/>
          <a:lstStyle/>
          <a:p>
            <a:endParaRPr lang="en-GB" dirty="0"/>
          </a:p>
        </p:txBody>
      </p:sp>
      <p:sp>
        <p:nvSpPr>
          <p:cNvPr id="16" name="Footer Placeholder 3">
            <a:extLst>
              <a:ext uri="{FF2B5EF4-FFF2-40B4-BE49-F238E27FC236}">
                <a16:creationId xmlns:a16="http://schemas.microsoft.com/office/drawing/2014/main" id="{C1CD28ED-14F1-B44C-B470-1D224D8D5F78}"/>
              </a:ext>
            </a:extLst>
          </p:cNvPr>
          <p:cNvSpPr>
            <a:spLocks noGrp="1"/>
          </p:cNvSpPr>
          <p:nvPr>
            <p:ph type="ftr" sz="quarter" idx="11"/>
          </p:nvPr>
        </p:nvSpPr>
        <p:spPr>
          <a:xfrm>
            <a:off x="2344804" y="6356350"/>
            <a:ext cx="3469252" cy="365125"/>
          </a:xfrm>
        </p:spPr>
        <p:txBody>
          <a:bodyPr/>
          <a:lstStyle>
            <a:lvl1pPr algn="l">
              <a:defRPr/>
            </a:lvl1pPr>
          </a:lstStyle>
          <a:p>
            <a:r>
              <a:rPr lang="en-GB"/>
              <a:t>Name, Department</a:t>
            </a:r>
            <a:endParaRPr lang="en-GB" dirty="0"/>
          </a:p>
        </p:txBody>
      </p:sp>
      <p:sp>
        <p:nvSpPr>
          <p:cNvPr id="19" name="Text Placeholder 6">
            <a:extLst>
              <a:ext uri="{FF2B5EF4-FFF2-40B4-BE49-F238E27FC236}">
                <a16:creationId xmlns:a16="http://schemas.microsoft.com/office/drawing/2014/main" id="{87F950BD-F6BF-E946-BF59-9996741B7042}"/>
              </a:ext>
            </a:extLst>
          </p:cNvPr>
          <p:cNvSpPr>
            <a:spLocks noGrp="1"/>
          </p:cNvSpPr>
          <p:nvPr>
            <p:ph type="body" sz="quarter" idx="19"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978391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versed Cont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B71C68-E69A-D043-938E-2E7E5584D68A}"/>
              </a:ext>
            </a:extLst>
          </p:cNvPr>
          <p:cNvSpPr/>
          <p:nvPr userDrawn="1"/>
        </p:nvSpPr>
        <p:spPr>
          <a:xfrm>
            <a:off x="0" y="1029589"/>
            <a:ext cx="12192000" cy="58284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1"/>
              </a:buClr>
              <a:defRPr lang="en-GB" sz="2800" smtClean="0">
                <a:solidFill>
                  <a:schemeClr val="bg1"/>
                </a:solidFill>
                <a:effectLst/>
              </a:defRPr>
            </a:lvl1pPr>
            <a:lvl2pPr>
              <a:buClr>
                <a:schemeClr val="accent1"/>
              </a:buClr>
              <a:defRPr sz="2800">
                <a:solidFill>
                  <a:schemeClr val="bg1"/>
                </a:solidFill>
              </a:defRPr>
            </a:lvl2pPr>
            <a:lvl3pPr>
              <a:buClr>
                <a:schemeClr val="accent1"/>
              </a:buClr>
              <a:defRPr sz="2800">
                <a:solidFill>
                  <a:schemeClr val="bg1"/>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dirty="0"/>
              <a:t>Subtitle</a:t>
            </a:r>
          </a:p>
        </p:txBody>
      </p:sp>
      <p:sp>
        <p:nvSpPr>
          <p:cNvPr id="21" name="Rectangle 20">
            <a:extLst>
              <a:ext uri="{FF2B5EF4-FFF2-40B4-BE49-F238E27FC236}">
                <a16:creationId xmlns:a16="http://schemas.microsoft.com/office/drawing/2014/main" id="{1B1E2C30-32D1-C047-B25A-9F37D699E14C}"/>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style guides. Copy and paste these items onto this page for ease.</a:t>
            </a:r>
          </a:p>
        </p:txBody>
      </p:sp>
      <p:sp>
        <p:nvSpPr>
          <p:cNvPr id="14" name="Date Placeholder 2">
            <a:extLst>
              <a:ext uri="{FF2B5EF4-FFF2-40B4-BE49-F238E27FC236}">
                <a16:creationId xmlns:a16="http://schemas.microsoft.com/office/drawing/2014/main" id="{43D5D473-8F2B-CC49-956D-E22C182015FD}"/>
              </a:ext>
            </a:extLst>
          </p:cNvPr>
          <p:cNvSpPr>
            <a:spLocks noGrp="1"/>
          </p:cNvSpPr>
          <p:nvPr>
            <p:ph type="dt" sz="half" idx="10"/>
          </p:nvPr>
        </p:nvSpPr>
        <p:spPr>
          <a:xfrm>
            <a:off x="479375" y="6356350"/>
            <a:ext cx="1613716" cy="365125"/>
          </a:xfrm>
          <a:prstGeom prst="rect">
            <a:avLst/>
          </a:prstGeom>
        </p:spPr>
        <p:txBody>
          <a:bodyPr/>
          <a:lstStyle>
            <a:lvl1pPr>
              <a:defRPr>
                <a:solidFill>
                  <a:schemeClr val="bg1"/>
                </a:solidFill>
              </a:defRPr>
            </a:lvl1pPr>
          </a:lstStyle>
          <a:p>
            <a:endParaRPr lang="en-GB" dirty="0"/>
          </a:p>
        </p:txBody>
      </p:sp>
      <p:sp>
        <p:nvSpPr>
          <p:cNvPr id="15" name="Footer Placeholder 3">
            <a:extLst>
              <a:ext uri="{FF2B5EF4-FFF2-40B4-BE49-F238E27FC236}">
                <a16:creationId xmlns:a16="http://schemas.microsoft.com/office/drawing/2014/main" id="{C55CF14C-1036-8240-A4D6-88C76B53C8B7}"/>
              </a:ext>
            </a:extLst>
          </p:cNvPr>
          <p:cNvSpPr>
            <a:spLocks noGrp="1"/>
          </p:cNvSpPr>
          <p:nvPr>
            <p:ph type="ftr" sz="quarter" idx="11"/>
          </p:nvPr>
        </p:nvSpPr>
        <p:spPr>
          <a:xfrm>
            <a:off x="2344804" y="6356350"/>
            <a:ext cx="3469252" cy="365125"/>
          </a:xfrm>
        </p:spPr>
        <p:txBody>
          <a:bodyPr/>
          <a:lstStyle>
            <a:lvl1pPr algn="l">
              <a:defRPr>
                <a:solidFill>
                  <a:schemeClr val="bg1"/>
                </a:solidFill>
              </a:defRPr>
            </a:lvl1pPr>
          </a:lstStyle>
          <a:p>
            <a:r>
              <a:rPr lang="en-GB"/>
              <a:t>Name, Department</a:t>
            </a:r>
            <a:endParaRPr lang="en-GB" dirty="0"/>
          </a:p>
        </p:txBody>
      </p:sp>
      <p:sp>
        <p:nvSpPr>
          <p:cNvPr id="16" name="Text Placeholder 6">
            <a:extLst>
              <a:ext uri="{FF2B5EF4-FFF2-40B4-BE49-F238E27FC236}">
                <a16:creationId xmlns:a16="http://schemas.microsoft.com/office/drawing/2014/main" id="{8B57574F-AFAA-7C43-8707-E5A503FC4EF4}"/>
              </a:ext>
            </a:extLst>
          </p:cNvPr>
          <p:cNvSpPr>
            <a:spLocks noGrp="1"/>
          </p:cNvSpPr>
          <p:nvPr>
            <p:ph type="body" sz="quarter" idx="18" hasCustomPrompt="1"/>
          </p:nvPr>
        </p:nvSpPr>
        <p:spPr>
          <a:xfrm>
            <a:off x="2219451" y="6356350"/>
            <a:ext cx="10800" cy="365125"/>
          </a:xfrm>
          <a:prstGeom prst="rect">
            <a:avLst/>
          </a:prstGeom>
          <a:solidFill>
            <a:schemeClr val="accent1"/>
          </a:solidFill>
          <a:ln>
            <a:noFill/>
          </a:ln>
        </p:spPr>
        <p:txBody>
          <a:bodyPr/>
          <a:lstStyle>
            <a:lvl1pPr marL="0" indent="0">
              <a:buNone/>
              <a:defRPr>
                <a:solidFill>
                  <a:schemeClr val="bg1"/>
                </a:solidFill>
              </a:defRPr>
            </a:lvl1pPr>
          </a:lstStyle>
          <a:p>
            <a:pPr lvl="0"/>
            <a:r>
              <a:rPr lang="en-US" dirty="0"/>
              <a:t> </a:t>
            </a:r>
          </a:p>
        </p:txBody>
      </p:sp>
    </p:spTree>
    <p:extLst>
      <p:ext uri="{BB962C8B-B14F-4D97-AF65-F5344CB8AC3E}">
        <p14:creationId xmlns:p14="http://schemas.microsoft.com/office/powerpoint/2010/main" val="264929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oint Client Slide">
    <p:spTree>
      <p:nvGrpSpPr>
        <p:cNvPr id="1" name=""/>
        <p:cNvGrpSpPr/>
        <p:nvPr/>
      </p:nvGrpSpPr>
      <p:grpSpPr>
        <a:xfrm>
          <a:off x="0" y="0"/>
          <a:ext cx="0" cy="0"/>
          <a:chOff x="0" y="0"/>
          <a:chExt cx="0" cy="0"/>
        </a:xfrm>
      </p:grpSpPr>
      <p:sp>
        <p:nvSpPr>
          <p:cNvPr id="8" name="Rectangle 7"/>
          <p:cNvSpPr/>
          <p:nvPr userDrawn="1"/>
        </p:nvSpPr>
        <p:spPr>
          <a:xfrm>
            <a:off x="0" y="-2"/>
            <a:ext cx="12192000" cy="6858001"/>
          </a:xfrm>
          <a:prstGeom prst="rect">
            <a:avLst/>
          </a:prstGeom>
          <a:gradFill flip="none" rotWithShape="1">
            <a:gsLst>
              <a:gs pos="50000">
                <a:srgbClr val="0E6394"/>
              </a:gs>
              <a:gs pos="17000">
                <a:schemeClr val="tx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flipH="1">
            <a:off x="0" y="-2"/>
            <a:ext cx="12192000" cy="6858001"/>
          </a:xfrm>
          <a:prstGeom prst="rect">
            <a:avLst/>
          </a:prstGeom>
          <a:blipFill dpi="0" rotWithShape="1">
            <a:blip r:embed="rId2">
              <a:alphaModFix amt="52000"/>
            </a:blip>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396000" y="1742900"/>
            <a:ext cx="5400000" cy="2387600"/>
          </a:xfrm>
        </p:spPr>
        <p:txBody>
          <a:bodyPr anchor="ctr">
            <a:normAutofit/>
          </a:bodyPr>
          <a:lstStyle>
            <a:lvl1pPr algn="ctr">
              <a:lnSpc>
                <a:spcPct val="100000"/>
              </a:lnSpc>
              <a:defRPr sz="5400" b="1">
                <a:solidFill>
                  <a:schemeClr val="bg1"/>
                </a:solidFill>
              </a:defRPr>
            </a:lvl1pPr>
          </a:lstStyle>
          <a:p>
            <a:r>
              <a:rPr lang="en-US" dirty="0"/>
              <a:t>Click to edit Master title style</a:t>
            </a:r>
            <a:endParaRPr lang="en-GB" dirty="0"/>
          </a:p>
        </p:txBody>
      </p:sp>
      <p:sp>
        <p:nvSpPr>
          <p:cNvPr id="6" name="Text Placeholder 5"/>
          <p:cNvSpPr>
            <a:spLocks noGrp="1"/>
          </p:cNvSpPr>
          <p:nvPr>
            <p:ph type="body" sz="quarter" idx="10" hasCustomPrompt="1"/>
          </p:nvPr>
        </p:nvSpPr>
        <p:spPr>
          <a:xfrm>
            <a:off x="3396099" y="4161275"/>
            <a:ext cx="5399803" cy="1079795"/>
          </a:xfrm>
          <a:prstGeom prst="rect">
            <a:avLst/>
          </a:prstGeom>
        </p:spPr>
        <p:txBody>
          <a:bodyPr anchor="ctr">
            <a:normAutofit/>
          </a:bodyPr>
          <a:lstStyle>
            <a:lvl1pPr marL="0" indent="0" algn="ctr">
              <a:buNone/>
              <a:defRPr sz="28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
        <p:nvSpPr>
          <p:cNvPr id="10" name="Rectangle 9"/>
          <p:cNvSpPr/>
          <p:nvPr userDrawn="1"/>
        </p:nvSpPr>
        <p:spPr>
          <a:xfrm>
            <a:off x="3396000" y="729000"/>
            <a:ext cx="540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dirty="0">
              <a:latin typeface="+mj-lt"/>
            </a:endParaRPr>
          </a:p>
        </p:txBody>
      </p:sp>
    </p:spTree>
    <p:extLst>
      <p:ext uri="{BB962C8B-B14F-4D97-AF65-F5344CB8AC3E}">
        <p14:creationId xmlns:p14="http://schemas.microsoft.com/office/powerpoint/2010/main" val="125853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B71C68-E69A-D043-938E-2E7E5584D68A}"/>
              </a:ext>
            </a:extLst>
          </p:cNvPr>
          <p:cNvSpPr/>
          <p:nvPr userDrawn="1"/>
        </p:nvSpPr>
        <p:spPr>
          <a:xfrm>
            <a:off x="0" y="1029589"/>
            <a:ext cx="12192000" cy="58284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6150624" cy="1944467"/>
          </a:xfrm>
          <a:prstGeom prst="rect">
            <a:avLst/>
          </a:prstGeom>
        </p:spPr>
        <p:txBody>
          <a:bodyPr>
            <a:noAutofit/>
          </a:bodyPr>
          <a:lstStyle>
            <a:lvl1pPr marL="0" indent="0">
              <a:buNone/>
              <a:defRPr sz="4000" b="0">
                <a:solidFill>
                  <a:schemeClr val="bg1"/>
                </a:solidFill>
                <a:latin typeface="Georgia" panose="02040502050405020303" pitchFamily="18" charset="0"/>
              </a:defRPr>
            </a:lvl1pPr>
            <a:lvl2pPr>
              <a:defRPr sz="1400"/>
            </a:lvl2pPr>
            <a:lvl3pPr>
              <a:defRPr sz="1400"/>
            </a:lvl3pPr>
            <a:lvl4pPr>
              <a:defRPr sz="1400"/>
            </a:lvl4pPr>
            <a:lvl5pPr>
              <a:defRPr sz="1400"/>
            </a:lvl5pPr>
          </a:lstStyle>
          <a:p>
            <a:pPr lvl="0"/>
            <a:r>
              <a:rPr lang="en-US" dirty="0"/>
              <a:t>Quote text goes here – Georgia 40pt</a:t>
            </a:r>
          </a:p>
        </p:txBody>
      </p:sp>
      <p:sp>
        <p:nvSpPr>
          <p:cNvPr id="21" name="Rectangle 20">
            <a:extLst>
              <a:ext uri="{FF2B5EF4-FFF2-40B4-BE49-F238E27FC236}">
                <a16:creationId xmlns:a16="http://schemas.microsoft.com/office/drawing/2014/main" id="{1B1E2C30-32D1-C047-B25A-9F37D699E14C}"/>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style guides. Copy and paste these items onto this page for ease.</a:t>
            </a:r>
          </a:p>
        </p:txBody>
      </p:sp>
      <p:sp>
        <p:nvSpPr>
          <p:cNvPr id="13" name="Date Placeholder 2">
            <a:extLst>
              <a:ext uri="{FF2B5EF4-FFF2-40B4-BE49-F238E27FC236}">
                <a16:creationId xmlns:a16="http://schemas.microsoft.com/office/drawing/2014/main" id="{F0E20FF6-087C-254D-B377-87B46F300B23}"/>
              </a:ext>
            </a:extLst>
          </p:cNvPr>
          <p:cNvSpPr>
            <a:spLocks noGrp="1"/>
          </p:cNvSpPr>
          <p:nvPr>
            <p:ph type="dt" sz="half" idx="10"/>
          </p:nvPr>
        </p:nvSpPr>
        <p:spPr>
          <a:xfrm>
            <a:off x="479375" y="6356350"/>
            <a:ext cx="1613716" cy="365125"/>
          </a:xfrm>
          <a:prstGeom prst="rect">
            <a:avLst/>
          </a:prstGeom>
        </p:spPr>
        <p:txBody>
          <a:bodyPr/>
          <a:lstStyle>
            <a:lvl1pPr>
              <a:defRPr>
                <a:solidFill>
                  <a:schemeClr val="bg1"/>
                </a:solidFill>
              </a:defRPr>
            </a:lvl1pPr>
          </a:lstStyle>
          <a:p>
            <a:endParaRPr lang="en-GB" dirty="0"/>
          </a:p>
        </p:txBody>
      </p:sp>
      <p:sp>
        <p:nvSpPr>
          <p:cNvPr id="14" name="Footer Placeholder 3">
            <a:extLst>
              <a:ext uri="{FF2B5EF4-FFF2-40B4-BE49-F238E27FC236}">
                <a16:creationId xmlns:a16="http://schemas.microsoft.com/office/drawing/2014/main" id="{26250FB6-DFDE-CC4E-BD54-E44B31D1F605}"/>
              </a:ext>
            </a:extLst>
          </p:cNvPr>
          <p:cNvSpPr>
            <a:spLocks noGrp="1"/>
          </p:cNvSpPr>
          <p:nvPr>
            <p:ph type="ftr" sz="quarter" idx="11"/>
          </p:nvPr>
        </p:nvSpPr>
        <p:spPr>
          <a:xfrm>
            <a:off x="2344804" y="6356350"/>
            <a:ext cx="3469252" cy="365125"/>
          </a:xfrm>
        </p:spPr>
        <p:txBody>
          <a:bodyPr/>
          <a:lstStyle>
            <a:lvl1pPr algn="l">
              <a:defRPr>
                <a:solidFill>
                  <a:schemeClr val="bg1"/>
                </a:solidFill>
              </a:defRPr>
            </a:lvl1pPr>
          </a:lstStyle>
          <a:p>
            <a:r>
              <a:rPr lang="en-GB"/>
              <a:t>Name, Department</a:t>
            </a:r>
            <a:endParaRPr lang="en-GB" dirty="0"/>
          </a:p>
        </p:txBody>
      </p:sp>
      <p:sp>
        <p:nvSpPr>
          <p:cNvPr id="15" name="Text Placeholder 6">
            <a:extLst>
              <a:ext uri="{FF2B5EF4-FFF2-40B4-BE49-F238E27FC236}">
                <a16:creationId xmlns:a16="http://schemas.microsoft.com/office/drawing/2014/main" id="{FE546460-2F3C-B743-ACBE-47CE198D335B}"/>
              </a:ext>
            </a:extLst>
          </p:cNvPr>
          <p:cNvSpPr>
            <a:spLocks noGrp="1"/>
          </p:cNvSpPr>
          <p:nvPr>
            <p:ph type="body" sz="quarter" idx="18" hasCustomPrompt="1"/>
          </p:nvPr>
        </p:nvSpPr>
        <p:spPr>
          <a:xfrm>
            <a:off x="2219451" y="6356350"/>
            <a:ext cx="10800" cy="365125"/>
          </a:xfrm>
          <a:prstGeom prst="rect">
            <a:avLst/>
          </a:prstGeom>
          <a:solidFill>
            <a:schemeClr val="accent1"/>
          </a:solidFill>
          <a:ln>
            <a:noFill/>
          </a:ln>
        </p:spPr>
        <p:txBody>
          <a:bodyPr/>
          <a:lstStyle>
            <a:lvl1pPr marL="0" indent="0">
              <a:buNone/>
              <a:defRPr>
                <a:solidFill>
                  <a:schemeClr val="bg1"/>
                </a:solidFill>
              </a:defRPr>
            </a:lvl1pPr>
          </a:lstStyle>
          <a:p>
            <a:pPr lvl="0"/>
            <a:r>
              <a:rPr lang="en-US" dirty="0"/>
              <a:t> </a:t>
            </a:r>
          </a:p>
        </p:txBody>
      </p:sp>
    </p:spTree>
    <p:extLst>
      <p:ext uri="{BB962C8B-B14F-4D97-AF65-F5344CB8AC3E}">
        <p14:creationId xmlns:p14="http://schemas.microsoft.com/office/powerpoint/2010/main" val="1996795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Block Content Slide">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2"/>
                </a:solidFill>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6" name="Rectangle 5">
            <a:extLst>
              <a:ext uri="{FF2B5EF4-FFF2-40B4-BE49-F238E27FC236}">
                <a16:creationId xmlns:a16="http://schemas.microsoft.com/office/drawing/2014/main" id="{5897768A-E936-2047-B272-A71830C2F46A}"/>
              </a:ext>
            </a:extLst>
          </p:cNvPr>
          <p:cNvSpPr/>
          <p:nvPr userDrawn="1"/>
        </p:nvSpPr>
        <p:spPr>
          <a:xfrm>
            <a:off x="6096000" y="1029589"/>
            <a:ext cx="6096000" cy="58284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6">
            <a:extLst>
              <a:ext uri="{FF2B5EF4-FFF2-40B4-BE49-F238E27FC236}">
                <a16:creationId xmlns:a16="http://schemas.microsoft.com/office/drawing/2014/main" id="{FE17E21C-B85B-934A-BF9C-B51FD202E06D}"/>
              </a:ext>
            </a:extLst>
          </p:cNvPr>
          <p:cNvSpPr>
            <a:spLocks noGrp="1"/>
          </p:cNvSpPr>
          <p:nvPr>
            <p:ph sz="quarter" idx="16" hasCustomPrompt="1"/>
          </p:nvPr>
        </p:nvSpPr>
        <p:spPr>
          <a:xfrm>
            <a:off x="6539555" y="2133603"/>
            <a:ext cx="5197519" cy="3746498"/>
          </a:xfrm>
          <a:prstGeom prst="rect">
            <a:avLst/>
          </a:prstGeom>
        </p:spPr>
        <p:txBody>
          <a:bodyPr/>
          <a:lstStyle>
            <a:lvl1pPr>
              <a:buClr>
                <a:schemeClr val="bg1"/>
              </a:buClr>
              <a:defRPr lang="en-GB" sz="2800" smtClean="0">
                <a:solidFill>
                  <a:schemeClr val="bg1"/>
                </a:solidFill>
                <a:effectLst/>
              </a:defRPr>
            </a:lvl1pPr>
            <a:lvl2pPr>
              <a:buClr>
                <a:schemeClr val="bg1"/>
              </a:buClr>
              <a:defRPr sz="2800">
                <a:solidFill>
                  <a:schemeClr val="bg1"/>
                </a:solidFill>
              </a:defRPr>
            </a:lvl2pPr>
            <a:lvl3pPr>
              <a:buClr>
                <a:schemeClr val="bg1"/>
              </a:buClr>
              <a:defRPr sz="2800">
                <a:solidFill>
                  <a:schemeClr val="bg1"/>
                </a:solidFill>
              </a:defRPr>
            </a:lvl3pPr>
          </a:lstStyle>
          <a:p>
            <a:pPr lvl="0"/>
            <a:r>
              <a:rPr lang="en-US" dirty="0"/>
              <a:t>Body text – Arial 28pt</a:t>
            </a:r>
          </a:p>
          <a:p>
            <a:pPr lvl="1"/>
            <a:r>
              <a:rPr lang="en-US" dirty="0"/>
              <a:t>Second text – Arial 28pt</a:t>
            </a:r>
          </a:p>
          <a:p>
            <a:pPr lvl="2"/>
            <a:r>
              <a:rPr lang="en-US" dirty="0"/>
              <a:t>Third text – Arial 28pt</a:t>
            </a:r>
          </a:p>
        </p:txBody>
      </p:sp>
      <p:sp>
        <p:nvSpPr>
          <p:cNvPr id="14" name="Text Placeholder 18">
            <a:extLst>
              <a:ext uri="{FF2B5EF4-FFF2-40B4-BE49-F238E27FC236}">
                <a16:creationId xmlns:a16="http://schemas.microsoft.com/office/drawing/2014/main" id="{2EB8B77C-1456-2F4D-971B-A3B002EBED61}"/>
              </a:ext>
            </a:extLst>
          </p:cNvPr>
          <p:cNvSpPr>
            <a:spLocks noGrp="1"/>
          </p:cNvSpPr>
          <p:nvPr>
            <p:ph type="body" sz="quarter" idx="17" hasCustomPrompt="1"/>
          </p:nvPr>
        </p:nvSpPr>
        <p:spPr>
          <a:xfrm>
            <a:off x="6539555" y="1484533"/>
            <a:ext cx="5197519"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dirty="0"/>
              <a:t>Subtitle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11" name="Rectangle 10">
            <a:extLst>
              <a:ext uri="{FF2B5EF4-FFF2-40B4-BE49-F238E27FC236}">
                <a16:creationId xmlns:a16="http://schemas.microsoft.com/office/drawing/2014/main" id="{2753018E-1432-7544-BE78-20661EEA3DFC}"/>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Please see slides at the end of this template for chart and table style guides. Copy and paste these items onto this page for ease.</a:t>
            </a:r>
          </a:p>
        </p:txBody>
      </p:sp>
      <p:sp>
        <p:nvSpPr>
          <p:cNvPr id="16" name="Date Placeholder 2">
            <a:extLst>
              <a:ext uri="{FF2B5EF4-FFF2-40B4-BE49-F238E27FC236}">
                <a16:creationId xmlns:a16="http://schemas.microsoft.com/office/drawing/2014/main" id="{2A486383-7D66-0D46-B7B2-852429AEEE8A}"/>
              </a:ext>
            </a:extLst>
          </p:cNvPr>
          <p:cNvSpPr>
            <a:spLocks noGrp="1"/>
          </p:cNvSpPr>
          <p:nvPr>
            <p:ph type="dt" sz="half" idx="10"/>
          </p:nvPr>
        </p:nvSpPr>
        <p:spPr>
          <a:xfrm>
            <a:off x="479375" y="6356350"/>
            <a:ext cx="1613716" cy="365125"/>
          </a:xfrm>
          <a:prstGeom prst="rect">
            <a:avLst/>
          </a:prstGeom>
        </p:spPr>
        <p:txBody>
          <a:bodyPr/>
          <a:lstStyle/>
          <a:p>
            <a:endParaRPr lang="en-GB" dirty="0"/>
          </a:p>
        </p:txBody>
      </p:sp>
      <p:sp>
        <p:nvSpPr>
          <p:cNvPr id="17" name="Footer Placeholder 3">
            <a:extLst>
              <a:ext uri="{FF2B5EF4-FFF2-40B4-BE49-F238E27FC236}">
                <a16:creationId xmlns:a16="http://schemas.microsoft.com/office/drawing/2014/main" id="{305C388A-4F4A-D046-A14C-1966CD505AF0}"/>
              </a:ext>
            </a:extLst>
          </p:cNvPr>
          <p:cNvSpPr>
            <a:spLocks noGrp="1"/>
          </p:cNvSpPr>
          <p:nvPr>
            <p:ph type="ftr" sz="quarter" idx="11"/>
          </p:nvPr>
        </p:nvSpPr>
        <p:spPr>
          <a:xfrm>
            <a:off x="2344804" y="6356350"/>
            <a:ext cx="3469252" cy="365125"/>
          </a:xfrm>
        </p:spPr>
        <p:txBody>
          <a:bodyPr/>
          <a:lstStyle>
            <a:lvl1pPr algn="l">
              <a:defRPr/>
            </a:lvl1pPr>
          </a:lstStyle>
          <a:p>
            <a:r>
              <a:rPr lang="en-GB"/>
              <a:t>Name, Department</a:t>
            </a:r>
            <a:endParaRPr lang="en-GB" dirty="0"/>
          </a:p>
        </p:txBody>
      </p:sp>
      <p:sp>
        <p:nvSpPr>
          <p:cNvPr id="18" name="Text Placeholder 6">
            <a:extLst>
              <a:ext uri="{FF2B5EF4-FFF2-40B4-BE49-F238E27FC236}">
                <a16:creationId xmlns:a16="http://schemas.microsoft.com/office/drawing/2014/main" id="{01B3FD81-10DD-0342-9AA1-E2491DE80161}"/>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81934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Fact &amp; Figures Slide 1">
    <p:spTree>
      <p:nvGrpSpPr>
        <p:cNvPr id="1" name=""/>
        <p:cNvGrpSpPr/>
        <p:nvPr/>
      </p:nvGrpSpPr>
      <p:grpSpPr>
        <a:xfrm>
          <a:off x="0" y="0"/>
          <a:ext cx="0" cy="0"/>
          <a:chOff x="0" y="0"/>
          <a:chExt cx="0" cy="0"/>
        </a:xfrm>
      </p:grpSpPr>
      <p:sp>
        <p:nvSpPr>
          <p:cNvPr id="29" name="Text Placeholder 3">
            <a:extLst>
              <a:ext uri="{FF2B5EF4-FFF2-40B4-BE49-F238E27FC236}">
                <a16:creationId xmlns:a16="http://schemas.microsoft.com/office/drawing/2014/main" id="{3E8FE9F4-4522-2A4A-9C2C-E14E46615C79}"/>
              </a:ext>
            </a:extLst>
          </p:cNvPr>
          <p:cNvSpPr>
            <a:spLocks noGrp="1"/>
          </p:cNvSpPr>
          <p:nvPr>
            <p:ph type="body" sz="quarter" idx="26" hasCustomPrompt="1"/>
          </p:nvPr>
        </p:nvSpPr>
        <p:spPr>
          <a:xfrm>
            <a:off x="6102114" y="3806825"/>
            <a:ext cx="3041886" cy="3051175"/>
          </a:xfrm>
          <a:prstGeom prst="rect">
            <a:avLst/>
          </a:prstGeom>
          <a:solidFill>
            <a:schemeClr val="accent5"/>
          </a:solidFill>
        </p:spPr>
        <p:txBody>
          <a:bodyPr/>
          <a:lstStyle>
            <a:lvl1pPr marL="0" indent="0">
              <a:buNone/>
              <a:defRPr/>
            </a:lvl1pPr>
          </a:lstStyle>
          <a:p>
            <a:pPr lvl="0"/>
            <a:r>
              <a:rPr lang="en-US" dirty="0"/>
              <a:t> </a:t>
            </a:r>
          </a:p>
        </p:txBody>
      </p:sp>
      <p:sp>
        <p:nvSpPr>
          <p:cNvPr id="24" name="Text Placeholder 3">
            <a:extLst>
              <a:ext uri="{FF2B5EF4-FFF2-40B4-BE49-F238E27FC236}">
                <a16:creationId xmlns:a16="http://schemas.microsoft.com/office/drawing/2014/main" id="{EB8BEFA4-C2B9-BD42-A0A5-04F3692367BB}"/>
              </a:ext>
            </a:extLst>
          </p:cNvPr>
          <p:cNvSpPr>
            <a:spLocks noGrp="1"/>
          </p:cNvSpPr>
          <p:nvPr>
            <p:ph type="body" sz="quarter" idx="24" hasCustomPrompt="1"/>
          </p:nvPr>
        </p:nvSpPr>
        <p:spPr>
          <a:xfrm>
            <a:off x="9153231" y="3806825"/>
            <a:ext cx="3041886" cy="3051175"/>
          </a:xfrm>
          <a:prstGeom prst="rect">
            <a:avLst/>
          </a:prstGeom>
          <a:solidFill>
            <a:schemeClr val="accent3"/>
          </a:solidFill>
        </p:spPr>
        <p:txBody>
          <a:bodyPr/>
          <a:lstStyle>
            <a:lvl1pPr marL="0" indent="0">
              <a:buNone/>
              <a:defRPr/>
            </a:lvl1pPr>
          </a:lstStyle>
          <a:p>
            <a:pPr lvl="0"/>
            <a:r>
              <a:rPr lang="en-US" dirty="0"/>
              <a:t> </a:t>
            </a:r>
          </a:p>
        </p:txBody>
      </p:sp>
      <p:sp>
        <p:nvSpPr>
          <p:cNvPr id="25" name="Text Placeholder 3">
            <a:extLst>
              <a:ext uri="{FF2B5EF4-FFF2-40B4-BE49-F238E27FC236}">
                <a16:creationId xmlns:a16="http://schemas.microsoft.com/office/drawing/2014/main" id="{38429D8B-070F-B34C-94B7-DEF1C90FAA04}"/>
              </a:ext>
            </a:extLst>
          </p:cNvPr>
          <p:cNvSpPr>
            <a:spLocks noGrp="1"/>
          </p:cNvSpPr>
          <p:nvPr>
            <p:ph type="body" sz="quarter" idx="25" hasCustomPrompt="1"/>
          </p:nvPr>
        </p:nvSpPr>
        <p:spPr>
          <a:xfrm>
            <a:off x="6099117" y="1030288"/>
            <a:ext cx="6096000" cy="2776537"/>
          </a:xfrm>
          <a:prstGeom prst="rect">
            <a:avLst/>
          </a:prstGeom>
          <a:solidFill>
            <a:schemeClr val="accent1"/>
          </a:solidFill>
        </p:spPr>
        <p:txBody>
          <a:bodyPr/>
          <a:lstStyle>
            <a:lvl1pPr marL="0" indent="0">
              <a:buNone/>
              <a:defRPr/>
            </a:lvl1pPr>
          </a:lstStyle>
          <a:p>
            <a:pPr lvl="0"/>
            <a:r>
              <a:rPr lang="en-US" dirty="0"/>
              <a:t> </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2"/>
                </a:solidFill>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11" name="Rectangle 10">
            <a:extLst>
              <a:ext uri="{FF2B5EF4-FFF2-40B4-BE49-F238E27FC236}">
                <a16:creationId xmlns:a16="http://schemas.microsoft.com/office/drawing/2014/main" id="{2753018E-1432-7544-BE78-20661EEA3DFC}"/>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Use this slide to showcase key facts and figures by editing the text in these boxes. Options with less boxes are also available in under the ’Layouts’ button.</a:t>
            </a:r>
          </a:p>
        </p:txBody>
      </p:sp>
      <p:sp>
        <p:nvSpPr>
          <p:cNvPr id="15" name="Text Placeholder 14">
            <a:extLst>
              <a:ext uri="{FF2B5EF4-FFF2-40B4-BE49-F238E27FC236}">
                <a16:creationId xmlns:a16="http://schemas.microsoft.com/office/drawing/2014/main" id="{885012C2-4993-F54F-A804-693637D33D7D}"/>
              </a:ext>
            </a:extLst>
          </p:cNvPr>
          <p:cNvSpPr>
            <a:spLocks noGrp="1"/>
          </p:cNvSpPr>
          <p:nvPr>
            <p:ph type="body" sz="quarter" idx="16" hasCustomPrompt="1"/>
          </p:nvPr>
        </p:nvSpPr>
        <p:spPr>
          <a:xfrm>
            <a:off x="6316246" y="1325014"/>
            <a:ext cx="4107914" cy="1685077"/>
          </a:xfrm>
          <a:prstGeom prst="rect">
            <a:avLst/>
          </a:prstGeom>
        </p:spPr>
        <p:txBody>
          <a:bodyPr wrap="square">
            <a:spAutoFit/>
          </a:bodyPr>
          <a:lstStyle>
            <a:lvl1pPr marL="0" indent="0">
              <a:buNone/>
              <a:defRPr sz="11500" b="1">
                <a:solidFill>
                  <a:schemeClr val="tx1"/>
                </a:solidFill>
              </a:defRPr>
            </a:lvl1pPr>
            <a:lvl2pPr>
              <a:defRPr sz="3600"/>
            </a:lvl2pPr>
            <a:lvl3pPr>
              <a:defRPr sz="3600"/>
            </a:lvl3pPr>
            <a:lvl4pPr>
              <a:defRPr sz="3600"/>
            </a:lvl4pPr>
            <a:lvl5pPr>
              <a:defRPr sz="3600"/>
            </a:lvl5pPr>
          </a:lstStyle>
          <a:p>
            <a:pPr lvl="0"/>
            <a:r>
              <a:rPr lang="en-US" dirty="0"/>
              <a:t>1 in 5</a:t>
            </a:r>
          </a:p>
        </p:txBody>
      </p:sp>
      <p:sp>
        <p:nvSpPr>
          <p:cNvPr id="22" name="Text Placeholder 14">
            <a:extLst>
              <a:ext uri="{FF2B5EF4-FFF2-40B4-BE49-F238E27FC236}">
                <a16:creationId xmlns:a16="http://schemas.microsoft.com/office/drawing/2014/main" id="{F96B15A1-3AF6-A640-A190-8E8291CF1A96}"/>
              </a:ext>
            </a:extLst>
          </p:cNvPr>
          <p:cNvSpPr>
            <a:spLocks noGrp="1"/>
          </p:cNvSpPr>
          <p:nvPr>
            <p:ph type="body" sz="quarter" idx="17" hasCustomPrompt="1"/>
          </p:nvPr>
        </p:nvSpPr>
        <p:spPr>
          <a:xfrm>
            <a:off x="6316246" y="2968285"/>
            <a:ext cx="5420828" cy="507831"/>
          </a:xfrm>
          <a:prstGeom prst="rect">
            <a:avLst/>
          </a:prstGeom>
        </p:spPr>
        <p:txBody>
          <a:bodyPr wrap="square">
            <a:spAutoFit/>
          </a:bodyPr>
          <a:lstStyle>
            <a:lvl1pPr marL="0" indent="0">
              <a:buNone/>
              <a:defRPr lang="en-GB" sz="3000" smtClean="0">
                <a:solidFill>
                  <a:schemeClr val="tx1"/>
                </a:solidFill>
                <a:effectLst/>
              </a:defRPr>
            </a:lvl1pPr>
            <a:lvl2pPr>
              <a:defRPr sz="3600"/>
            </a:lvl2pPr>
            <a:lvl3pPr>
              <a:defRPr sz="3600"/>
            </a:lvl3pPr>
            <a:lvl4pPr>
              <a:defRPr sz="3600"/>
            </a:lvl4pPr>
            <a:lvl5pPr>
              <a:defRPr sz="3600"/>
            </a:lvl5pPr>
          </a:lstStyle>
          <a:p>
            <a:r>
              <a:rPr lang="en-GB" dirty="0">
                <a:solidFill>
                  <a:srgbClr val="011C67"/>
                </a:solidFill>
                <a:effectLst/>
                <a:latin typeface="Arial" panose="020B0604020202020204" pitchFamily="34" charset="0"/>
              </a:rPr>
              <a:t>Lorem ipsum </a:t>
            </a:r>
            <a:r>
              <a:rPr lang="en-GB" dirty="0" err="1">
                <a:solidFill>
                  <a:srgbClr val="011C67"/>
                </a:solidFill>
                <a:effectLst/>
                <a:latin typeface="Arial" panose="020B0604020202020204" pitchFamily="34" charset="0"/>
              </a:rPr>
              <a:t>dolor</a:t>
            </a:r>
            <a:r>
              <a:rPr lang="en-GB" dirty="0">
                <a:solidFill>
                  <a:srgbClr val="011C67"/>
                </a:solidFill>
                <a:effectLst/>
                <a:latin typeface="Arial" panose="020B0604020202020204" pitchFamily="34" charset="0"/>
              </a:rPr>
              <a:t> sit </a:t>
            </a:r>
            <a:r>
              <a:rPr lang="en-GB" dirty="0" err="1">
                <a:solidFill>
                  <a:srgbClr val="011C67"/>
                </a:solidFill>
                <a:effectLst/>
                <a:latin typeface="Arial" panose="020B0604020202020204" pitchFamily="34" charset="0"/>
              </a:rPr>
              <a:t>amet</a:t>
            </a:r>
            <a:endParaRPr lang="en-GB" dirty="0">
              <a:solidFill>
                <a:srgbClr val="011C67"/>
              </a:solidFill>
              <a:effectLst/>
              <a:latin typeface="Arial" panose="020B0604020202020204" pitchFamily="34" charset="0"/>
            </a:endParaRPr>
          </a:p>
        </p:txBody>
      </p:sp>
      <p:sp>
        <p:nvSpPr>
          <p:cNvPr id="23" name="Text Placeholder 14">
            <a:extLst>
              <a:ext uri="{FF2B5EF4-FFF2-40B4-BE49-F238E27FC236}">
                <a16:creationId xmlns:a16="http://schemas.microsoft.com/office/drawing/2014/main" id="{45F9D20A-60A4-B749-9837-8CF6B9AF3549}"/>
              </a:ext>
            </a:extLst>
          </p:cNvPr>
          <p:cNvSpPr>
            <a:spLocks noGrp="1"/>
          </p:cNvSpPr>
          <p:nvPr>
            <p:ph type="body" sz="quarter" idx="18" hasCustomPrompt="1"/>
          </p:nvPr>
        </p:nvSpPr>
        <p:spPr>
          <a:xfrm>
            <a:off x="6316246" y="3997876"/>
            <a:ext cx="2616739" cy="1311128"/>
          </a:xfrm>
          <a:prstGeom prst="rect">
            <a:avLst/>
          </a:prstGeom>
        </p:spPr>
        <p:txBody>
          <a:bodyPr wrap="square">
            <a:spAutoFit/>
          </a:bodyPr>
          <a:lstStyle>
            <a:lvl1pPr marL="0" indent="0">
              <a:buNone/>
              <a:defRPr sz="8800" b="1">
                <a:solidFill>
                  <a:schemeClr val="bg1"/>
                </a:solidFill>
              </a:defRPr>
            </a:lvl1pPr>
            <a:lvl2pPr>
              <a:defRPr sz="3600"/>
            </a:lvl2pPr>
            <a:lvl3pPr>
              <a:defRPr sz="3600"/>
            </a:lvl3pPr>
            <a:lvl4pPr>
              <a:defRPr sz="3600"/>
            </a:lvl4pPr>
            <a:lvl5pPr>
              <a:defRPr sz="3600"/>
            </a:lvl5pPr>
          </a:lstStyle>
          <a:p>
            <a:pPr lvl="0"/>
            <a:r>
              <a:rPr lang="en-US" dirty="0"/>
              <a:t>75%</a:t>
            </a:r>
          </a:p>
        </p:txBody>
      </p:sp>
      <p:sp>
        <p:nvSpPr>
          <p:cNvPr id="26" name="Text Placeholder 25">
            <a:extLst>
              <a:ext uri="{FF2B5EF4-FFF2-40B4-BE49-F238E27FC236}">
                <a16:creationId xmlns:a16="http://schemas.microsoft.com/office/drawing/2014/main" id="{2269F27E-1C0A-A446-B7C7-C4A5F893663E}"/>
              </a:ext>
            </a:extLst>
          </p:cNvPr>
          <p:cNvSpPr>
            <a:spLocks noGrp="1"/>
          </p:cNvSpPr>
          <p:nvPr>
            <p:ph type="body" sz="quarter" idx="19" hasCustomPrompt="1"/>
          </p:nvPr>
        </p:nvSpPr>
        <p:spPr>
          <a:xfrm>
            <a:off x="6316663" y="5308600"/>
            <a:ext cx="2616200" cy="867930"/>
          </a:xfrm>
          <a:prstGeom prst="rect">
            <a:avLst/>
          </a:prstGeom>
        </p:spPr>
        <p:txBody>
          <a:bodyPr>
            <a:spAutoFit/>
          </a:bodyPr>
          <a:lstStyle>
            <a:lvl1pPr marL="0" indent="0">
              <a:buNone/>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dirty="0"/>
              <a:t>Lorem ipsum dolor sit </a:t>
            </a:r>
            <a:r>
              <a:rPr lang="en-US" dirty="0" err="1"/>
              <a:t>amet</a:t>
            </a:r>
            <a:endParaRPr lang="en-US" dirty="0"/>
          </a:p>
        </p:txBody>
      </p:sp>
      <p:sp>
        <p:nvSpPr>
          <p:cNvPr id="27" name="Text Placeholder 14">
            <a:extLst>
              <a:ext uri="{FF2B5EF4-FFF2-40B4-BE49-F238E27FC236}">
                <a16:creationId xmlns:a16="http://schemas.microsoft.com/office/drawing/2014/main" id="{3DF3D1FC-03B8-E04D-9DA6-CDB5C487C44C}"/>
              </a:ext>
            </a:extLst>
          </p:cNvPr>
          <p:cNvSpPr>
            <a:spLocks noGrp="1"/>
          </p:cNvSpPr>
          <p:nvPr>
            <p:ph type="body" sz="quarter" idx="20" hasCustomPrompt="1"/>
          </p:nvPr>
        </p:nvSpPr>
        <p:spPr>
          <a:xfrm>
            <a:off x="9312665" y="4521347"/>
            <a:ext cx="2616739" cy="1311128"/>
          </a:xfrm>
          <a:prstGeom prst="rect">
            <a:avLst/>
          </a:prstGeom>
        </p:spPr>
        <p:txBody>
          <a:bodyPr wrap="square">
            <a:spAutoFit/>
          </a:bodyPr>
          <a:lstStyle>
            <a:lvl1pPr marL="0" indent="0">
              <a:buNone/>
              <a:defRPr sz="8800" b="1">
                <a:solidFill>
                  <a:schemeClr val="bg1"/>
                </a:solidFill>
              </a:defRPr>
            </a:lvl1pPr>
            <a:lvl2pPr>
              <a:defRPr sz="3600"/>
            </a:lvl2pPr>
            <a:lvl3pPr>
              <a:defRPr sz="3600"/>
            </a:lvl3pPr>
            <a:lvl4pPr>
              <a:defRPr sz="3600"/>
            </a:lvl4pPr>
            <a:lvl5pPr>
              <a:defRPr sz="3600"/>
            </a:lvl5pPr>
          </a:lstStyle>
          <a:p>
            <a:pPr lvl="0"/>
            <a:r>
              <a:rPr lang="en-US" dirty="0"/>
              <a:t>£2m</a:t>
            </a:r>
          </a:p>
        </p:txBody>
      </p:sp>
      <p:sp>
        <p:nvSpPr>
          <p:cNvPr id="28" name="Text Placeholder 25">
            <a:extLst>
              <a:ext uri="{FF2B5EF4-FFF2-40B4-BE49-F238E27FC236}">
                <a16:creationId xmlns:a16="http://schemas.microsoft.com/office/drawing/2014/main" id="{F4AE2FA4-A530-1540-800A-6A0ACFD551D4}"/>
              </a:ext>
            </a:extLst>
          </p:cNvPr>
          <p:cNvSpPr>
            <a:spLocks noGrp="1"/>
          </p:cNvSpPr>
          <p:nvPr>
            <p:ph type="body" sz="quarter" idx="21" hasCustomPrompt="1"/>
          </p:nvPr>
        </p:nvSpPr>
        <p:spPr>
          <a:xfrm>
            <a:off x="9313082" y="3999041"/>
            <a:ext cx="2616200" cy="480131"/>
          </a:xfrm>
          <a:prstGeom prst="rect">
            <a:avLst/>
          </a:prstGeom>
        </p:spPr>
        <p:txBody>
          <a:bodyPr>
            <a:spAutoFit/>
          </a:bodyPr>
          <a:lstStyle>
            <a:lvl1pPr marL="0" indent="0">
              <a:buNone/>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dirty="0"/>
              <a:t>Lorem ipsum</a:t>
            </a:r>
          </a:p>
        </p:txBody>
      </p:sp>
      <p:sp>
        <p:nvSpPr>
          <p:cNvPr id="33" name="Text Placeholder 25">
            <a:extLst>
              <a:ext uri="{FF2B5EF4-FFF2-40B4-BE49-F238E27FC236}">
                <a16:creationId xmlns:a16="http://schemas.microsoft.com/office/drawing/2014/main" id="{47168AAF-B20D-5A42-B75B-7723535923C5}"/>
              </a:ext>
            </a:extLst>
          </p:cNvPr>
          <p:cNvSpPr>
            <a:spLocks noGrp="1"/>
          </p:cNvSpPr>
          <p:nvPr>
            <p:ph type="body" sz="quarter" idx="22" hasCustomPrompt="1"/>
          </p:nvPr>
        </p:nvSpPr>
        <p:spPr>
          <a:xfrm>
            <a:off x="9313082" y="5799705"/>
            <a:ext cx="2616200" cy="480131"/>
          </a:xfrm>
          <a:prstGeom prst="rect">
            <a:avLst/>
          </a:prstGeom>
        </p:spPr>
        <p:txBody>
          <a:bodyPr>
            <a:spAutoFit/>
          </a:bodyPr>
          <a:lstStyle>
            <a:lvl1pPr marL="0" indent="0">
              <a:buNone/>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lvl="0"/>
            <a:r>
              <a:rPr lang="en-US" dirty="0"/>
              <a:t>Dolor sit </a:t>
            </a:r>
            <a:r>
              <a:rPr lang="en-US" dirty="0" err="1"/>
              <a:t>amet</a:t>
            </a:r>
            <a:endParaRPr lang="en-US" dirty="0"/>
          </a:p>
        </p:txBody>
      </p:sp>
      <p:sp>
        <p:nvSpPr>
          <p:cNvPr id="34" name="Date Placeholder 2">
            <a:extLst>
              <a:ext uri="{FF2B5EF4-FFF2-40B4-BE49-F238E27FC236}">
                <a16:creationId xmlns:a16="http://schemas.microsoft.com/office/drawing/2014/main" id="{2987AD34-27BC-A940-9D49-9B42BCBEFDB6}"/>
              </a:ext>
            </a:extLst>
          </p:cNvPr>
          <p:cNvSpPr>
            <a:spLocks noGrp="1"/>
          </p:cNvSpPr>
          <p:nvPr>
            <p:ph type="dt" sz="half" idx="10"/>
          </p:nvPr>
        </p:nvSpPr>
        <p:spPr>
          <a:xfrm>
            <a:off x="479375" y="6356350"/>
            <a:ext cx="1613716" cy="365125"/>
          </a:xfrm>
          <a:prstGeom prst="rect">
            <a:avLst/>
          </a:prstGeom>
        </p:spPr>
        <p:txBody>
          <a:bodyPr/>
          <a:lstStyle/>
          <a:p>
            <a:endParaRPr lang="en-GB" dirty="0"/>
          </a:p>
        </p:txBody>
      </p:sp>
      <p:sp>
        <p:nvSpPr>
          <p:cNvPr id="35" name="Footer Placeholder 3">
            <a:extLst>
              <a:ext uri="{FF2B5EF4-FFF2-40B4-BE49-F238E27FC236}">
                <a16:creationId xmlns:a16="http://schemas.microsoft.com/office/drawing/2014/main" id="{BEACFBAF-3C16-9442-B6F6-4613A5BB53E4}"/>
              </a:ext>
            </a:extLst>
          </p:cNvPr>
          <p:cNvSpPr>
            <a:spLocks noGrp="1"/>
          </p:cNvSpPr>
          <p:nvPr>
            <p:ph type="ftr" sz="quarter" idx="11"/>
          </p:nvPr>
        </p:nvSpPr>
        <p:spPr>
          <a:xfrm>
            <a:off x="2344804" y="6356350"/>
            <a:ext cx="3469252" cy="365125"/>
          </a:xfrm>
        </p:spPr>
        <p:txBody>
          <a:bodyPr/>
          <a:lstStyle>
            <a:lvl1pPr algn="l">
              <a:defRPr/>
            </a:lvl1pPr>
          </a:lstStyle>
          <a:p>
            <a:r>
              <a:rPr lang="en-GB"/>
              <a:t>Name, Department</a:t>
            </a:r>
            <a:endParaRPr lang="en-GB" dirty="0"/>
          </a:p>
        </p:txBody>
      </p:sp>
      <p:sp>
        <p:nvSpPr>
          <p:cNvPr id="36" name="Text Placeholder 6">
            <a:extLst>
              <a:ext uri="{FF2B5EF4-FFF2-40B4-BE49-F238E27FC236}">
                <a16:creationId xmlns:a16="http://schemas.microsoft.com/office/drawing/2014/main" id="{E8A77961-1C22-C74B-9FA8-22E6A417D980}"/>
              </a:ext>
            </a:extLst>
          </p:cNvPr>
          <p:cNvSpPr>
            <a:spLocks noGrp="1"/>
          </p:cNvSpPr>
          <p:nvPr>
            <p:ph type="body" sz="quarter" idx="27"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4754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Fact &amp; Figures Slide 2">
    <p:spTree>
      <p:nvGrpSpPr>
        <p:cNvPr id="1" name=""/>
        <p:cNvGrpSpPr/>
        <p:nvPr/>
      </p:nvGrpSpPr>
      <p:grpSpPr>
        <a:xfrm>
          <a:off x="0" y="0"/>
          <a:ext cx="0" cy="0"/>
          <a:chOff x="0" y="0"/>
          <a:chExt cx="0" cy="0"/>
        </a:xfrm>
      </p:grpSpPr>
      <p:sp>
        <p:nvSpPr>
          <p:cNvPr id="23" name="Text Placeholder 3">
            <a:extLst>
              <a:ext uri="{FF2B5EF4-FFF2-40B4-BE49-F238E27FC236}">
                <a16:creationId xmlns:a16="http://schemas.microsoft.com/office/drawing/2014/main" id="{D944C8EB-D3E3-3B4F-9FC5-E6B185D2F57B}"/>
              </a:ext>
            </a:extLst>
          </p:cNvPr>
          <p:cNvSpPr>
            <a:spLocks noGrp="1"/>
          </p:cNvSpPr>
          <p:nvPr>
            <p:ph type="body" sz="quarter" idx="23" hasCustomPrompt="1"/>
          </p:nvPr>
        </p:nvSpPr>
        <p:spPr>
          <a:xfrm>
            <a:off x="6099117" y="3806825"/>
            <a:ext cx="6096000" cy="3051175"/>
          </a:xfrm>
          <a:prstGeom prst="rect">
            <a:avLst/>
          </a:prstGeom>
          <a:solidFill>
            <a:schemeClr val="accent3"/>
          </a:solidFill>
        </p:spPr>
        <p:txBody>
          <a:bodyPr/>
          <a:lstStyle>
            <a:lvl1pPr marL="0" indent="0">
              <a:buNone/>
              <a:defRPr/>
            </a:lvl1pPr>
          </a:lstStyle>
          <a:p>
            <a:pPr lvl="0"/>
            <a:r>
              <a:rPr lang="en-US" dirty="0"/>
              <a:t> </a:t>
            </a:r>
          </a:p>
        </p:txBody>
      </p:sp>
      <p:sp>
        <p:nvSpPr>
          <p:cNvPr id="4" name="Text Placeholder 3">
            <a:extLst>
              <a:ext uri="{FF2B5EF4-FFF2-40B4-BE49-F238E27FC236}">
                <a16:creationId xmlns:a16="http://schemas.microsoft.com/office/drawing/2014/main" id="{DAA563FF-1797-7C47-B195-3DD52F253B47}"/>
              </a:ext>
            </a:extLst>
          </p:cNvPr>
          <p:cNvSpPr>
            <a:spLocks noGrp="1"/>
          </p:cNvSpPr>
          <p:nvPr>
            <p:ph type="body" sz="quarter" idx="22" hasCustomPrompt="1"/>
          </p:nvPr>
        </p:nvSpPr>
        <p:spPr>
          <a:xfrm>
            <a:off x="6099117" y="1030288"/>
            <a:ext cx="6096000" cy="2776537"/>
          </a:xfrm>
          <a:prstGeom prst="rect">
            <a:avLst/>
          </a:prstGeom>
          <a:solidFill>
            <a:schemeClr val="accent1"/>
          </a:solidFill>
        </p:spPr>
        <p:txBody>
          <a:bodyPr/>
          <a:lstStyle>
            <a:lvl1pPr marL="0" indent="0">
              <a:buNone/>
              <a:defRPr/>
            </a:lvl1pPr>
          </a:lstStyle>
          <a:p>
            <a:pPr lvl="0"/>
            <a:r>
              <a:rPr lang="en-US" dirty="0"/>
              <a:t> </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2"/>
                </a:solidFill>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11" name="Rectangle 10">
            <a:extLst>
              <a:ext uri="{FF2B5EF4-FFF2-40B4-BE49-F238E27FC236}">
                <a16:creationId xmlns:a16="http://schemas.microsoft.com/office/drawing/2014/main" id="{2753018E-1432-7544-BE78-20661EEA3DFC}"/>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Use this slide to showcase key facts and figures by editing the text in these boxes. Options with more boxes are also available in under the ’Layouts’ button.</a:t>
            </a:r>
          </a:p>
        </p:txBody>
      </p:sp>
      <p:sp>
        <p:nvSpPr>
          <p:cNvPr id="15" name="Text Placeholder 14">
            <a:extLst>
              <a:ext uri="{FF2B5EF4-FFF2-40B4-BE49-F238E27FC236}">
                <a16:creationId xmlns:a16="http://schemas.microsoft.com/office/drawing/2014/main" id="{885012C2-4993-F54F-A804-693637D33D7D}"/>
              </a:ext>
            </a:extLst>
          </p:cNvPr>
          <p:cNvSpPr>
            <a:spLocks noGrp="1"/>
          </p:cNvSpPr>
          <p:nvPr>
            <p:ph type="body" sz="quarter" idx="16" hasCustomPrompt="1"/>
          </p:nvPr>
        </p:nvSpPr>
        <p:spPr>
          <a:xfrm>
            <a:off x="6316246" y="1325014"/>
            <a:ext cx="4107914" cy="1685077"/>
          </a:xfrm>
          <a:prstGeom prst="rect">
            <a:avLst/>
          </a:prstGeom>
        </p:spPr>
        <p:txBody>
          <a:bodyPr wrap="square">
            <a:spAutoFit/>
          </a:bodyPr>
          <a:lstStyle>
            <a:lvl1pPr marL="0" indent="0">
              <a:buNone/>
              <a:defRPr sz="11500" b="1">
                <a:solidFill>
                  <a:schemeClr val="tx1"/>
                </a:solidFill>
              </a:defRPr>
            </a:lvl1pPr>
            <a:lvl2pPr>
              <a:defRPr sz="3600"/>
            </a:lvl2pPr>
            <a:lvl3pPr>
              <a:defRPr sz="3600"/>
            </a:lvl3pPr>
            <a:lvl4pPr>
              <a:defRPr sz="3600"/>
            </a:lvl4pPr>
            <a:lvl5pPr>
              <a:defRPr sz="3600"/>
            </a:lvl5pPr>
          </a:lstStyle>
          <a:p>
            <a:pPr lvl="0"/>
            <a:r>
              <a:rPr lang="en-US" dirty="0"/>
              <a:t>1 in 5</a:t>
            </a:r>
          </a:p>
        </p:txBody>
      </p:sp>
      <p:sp>
        <p:nvSpPr>
          <p:cNvPr id="22" name="Text Placeholder 14">
            <a:extLst>
              <a:ext uri="{FF2B5EF4-FFF2-40B4-BE49-F238E27FC236}">
                <a16:creationId xmlns:a16="http://schemas.microsoft.com/office/drawing/2014/main" id="{F96B15A1-3AF6-A640-A190-8E8291CF1A96}"/>
              </a:ext>
            </a:extLst>
          </p:cNvPr>
          <p:cNvSpPr>
            <a:spLocks noGrp="1"/>
          </p:cNvSpPr>
          <p:nvPr>
            <p:ph type="body" sz="quarter" idx="17" hasCustomPrompt="1"/>
          </p:nvPr>
        </p:nvSpPr>
        <p:spPr>
          <a:xfrm>
            <a:off x="6316246" y="2968285"/>
            <a:ext cx="5420828" cy="507831"/>
          </a:xfrm>
          <a:prstGeom prst="rect">
            <a:avLst/>
          </a:prstGeom>
        </p:spPr>
        <p:txBody>
          <a:bodyPr wrap="square">
            <a:spAutoFit/>
          </a:bodyPr>
          <a:lstStyle>
            <a:lvl1pPr marL="0" indent="0">
              <a:buNone/>
              <a:defRPr lang="en-GB" sz="3000" smtClean="0">
                <a:solidFill>
                  <a:schemeClr val="tx1"/>
                </a:solidFill>
                <a:effectLst/>
              </a:defRPr>
            </a:lvl1pPr>
            <a:lvl2pPr>
              <a:defRPr sz="3600"/>
            </a:lvl2pPr>
            <a:lvl3pPr>
              <a:defRPr sz="3600"/>
            </a:lvl3pPr>
            <a:lvl4pPr>
              <a:defRPr sz="3600"/>
            </a:lvl4pPr>
            <a:lvl5pPr>
              <a:defRPr sz="3600"/>
            </a:lvl5pPr>
          </a:lstStyle>
          <a:p>
            <a:r>
              <a:rPr lang="en-GB" dirty="0">
                <a:solidFill>
                  <a:srgbClr val="011C67"/>
                </a:solidFill>
                <a:effectLst/>
                <a:latin typeface="Arial" panose="020B0604020202020204" pitchFamily="34" charset="0"/>
              </a:rPr>
              <a:t>Lorem ipsum </a:t>
            </a:r>
            <a:r>
              <a:rPr lang="en-GB" dirty="0" err="1">
                <a:solidFill>
                  <a:srgbClr val="011C67"/>
                </a:solidFill>
                <a:effectLst/>
                <a:latin typeface="Arial" panose="020B0604020202020204" pitchFamily="34" charset="0"/>
              </a:rPr>
              <a:t>dolor</a:t>
            </a:r>
            <a:r>
              <a:rPr lang="en-GB" dirty="0">
                <a:solidFill>
                  <a:srgbClr val="011C67"/>
                </a:solidFill>
                <a:effectLst/>
                <a:latin typeface="Arial" panose="020B0604020202020204" pitchFamily="34" charset="0"/>
              </a:rPr>
              <a:t> sit </a:t>
            </a:r>
            <a:r>
              <a:rPr lang="en-GB" dirty="0" err="1">
                <a:solidFill>
                  <a:srgbClr val="011C67"/>
                </a:solidFill>
                <a:effectLst/>
                <a:latin typeface="Arial" panose="020B0604020202020204" pitchFamily="34" charset="0"/>
              </a:rPr>
              <a:t>amet</a:t>
            </a:r>
            <a:endParaRPr lang="en-GB" dirty="0">
              <a:solidFill>
                <a:srgbClr val="011C67"/>
              </a:solidFill>
              <a:effectLst/>
              <a:latin typeface="Arial" panose="020B0604020202020204" pitchFamily="34" charset="0"/>
            </a:endParaRPr>
          </a:p>
        </p:txBody>
      </p:sp>
      <p:sp>
        <p:nvSpPr>
          <p:cNvPr id="27" name="Text Placeholder 14">
            <a:extLst>
              <a:ext uri="{FF2B5EF4-FFF2-40B4-BE49-F238E27FC236}">
                <a16:creationId xmlns:a16="http://schemas.microsoft.com/office/drawing/2014/main" id="{3DF3D1FC-03B8-E04D-9DA6-CDB5C487C44C}"/>
              </a:ext>
            </a:extLst>
          </p:cNvPr>
          <p:cNvSpPr>
            <a:spLocks noGrp="1"/>
          </p:cNvSpPr>
          <p:nvPr>
            <p:ph type="body" sz="quarter" idx="20" hasCustomPrompt="1"/>
          </p:nvPr>
        </p:nvSpPr>
        <p:spPr>
          <a:xfrm>
            <a:off x="6316246" y="4337926"/>
            <a:ext cx="3210526" cy="1685077"/>
          </a:xfrm>
          <a:prstGeom prst="rect">
            <a:avLst/>
          </a:prstGeom>
        </p:spPr>
        <p:txBody>
          <a:bodyPr wrap="square">
            <a:spAutoFit/>
          </a:bodyPr>
          <a:lstStyle>
            <a:lvl1pPr marL="0" indent="0">
              <a:buNone/>
              <a:defRPr sz="11500" b="1">
                <a:solidFill>
                  <a:schemeClr val="bg1"/>
                </a:solidFill>
              </a:defRPr>
            </a:lvl1pPr>
            <a:lvl2pPr>
              <a:defRPr sz="3600"/>
            </a:lvl2pPr>
            <a:lvl3pPr>
              <a:defRPr sz="3600"/>
            </a:lvl3pPr>
            <a:lvl4pPr>
              <a:defRPr sz="3600"/>
            </a:lvl4pPr>
            <a:lvl5pPr>
              <a:defRPr sz="3600"/>
            </a:lvl5pPr>
          </a:lstStyle>
          <a:p>
            <a:pPr lvl="0"/>
            <a:r>
              <a:rPr lang="en-US" dirty="0"/>
              <a:t>£2m</a:t>
            </a:r>
          </a:p>
        </p:txBody>
      </p:sp>
      <p:sp>
        <p:nvSpPr>
          <p:cNvPr id="28" name="Text Placeholder 25">
            <a:extLst>
              <a:ext uri="{FF2B5EF4-FFF2-40B4-BE49-F238E27FC236}">
                <a16:creationId xmlns:a16="http://schemas.microsoft.com/office/drawing/2014/main" id="{F4AE2FA4-A530-1540-800A-6A0ACFD551D4}"/>
              </a:ext>
            </a:extLst>
          </p:cNvPr>
          <p:cNvSpPr>
            <a:spLocks noGrp="1"/>
          </p:cNvSpPr>
          <p:nvPr>
            <p:ph type="body" sz="quarter" idx="21" hasCustomPrompt="1"/>
          </p:nvPr>
        </p:nvSpPr>
        <p:spPr>
          <a:xfrm>
            <a:off x="9526771" y="4633351"/>
            <a:ext cx="2242659" cy="1255728"/>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2800" b="1">
                <a:solidFill>
                  <a:schemeClr val="bg1"/>
                </a:solidFill>
              </a:defRPr>
            </a:lvl1pPr>
            <a:lvl2pPr marL="457200" indent="0">
              <a:buNone/>
              <a:defRPr sz="3000" b="1">
                <a:solidFill>
                  <a:schemeClr val="bg1"/>
                </a:solidFill>
              </a:defRPr>
            </a:lvl2pPr>
            <a:lvl3pPr marL="914400" indent="0">
              <a:buNone/>
              <a:defRPr sz="3000" b="1">
                <a:solidFill>
                  <a:schemeClr val="bg1"/>
                </a:solidFill>
              </a:defRPr>
            </a:lvl3pPr>
            <a:lvl4pPr marL="1371600" indent="0">
              <a:buFont typeface="Arial" panose="020B0604020202020204" pitchFamily="34" charset="0"/>
              <a:buNone/>
              <a:defRPr sz="3000" b="1">
                <a:solidFill>
                  <a:schemeClr val="bg1"/>
                </a:solidFill>
              </a:defRPr>
            </a:lvl4pPr>
            <a:lvl5pPr marL="1828800" indent="0">
              <a:buFont typeface="Arial" panose="020B0604020202020204" pitchFamily="34" charset="0"/>
              <a:buNone/>
              <a:defRPr sz="3000" b="1">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en-US" dirty="0"/>
              <a:t>Lorem ipsum dolor sit </a:t>
            </a:r>
            <a:r>
              <a:rPr lang="en-US" dirty="0" err="1"/>
              <a:t>amet</a:t>
            </a:r>
            <a:endParaRPr lang="en-US" dirty="0"/>
          </a:p>
        </p:txBody>
      </p:sp>
      <p:sp>
        <p:nvSpPr>
          <p:cNvPr id="19" name="Date Placeholder 2">
            <a:extLst>
              <a:ext uri="{FF2B5EF4-FFF2-40B4-BE49-F238E27FC236}">
                <a16:creationId xmlns:a16="http://schemas.microsoft.com/office/drawing/2014/main" id="{F5E29404-E355-8C40-B064-5EED9D5084BE}"/>
              </a:ext>
            </a:extLst>
          </p:cNvPr>
          <p:cNvSpPr>
            <a:spLocks noGrp="1"/>
          </p:cNvSpPr>
          <p:nvPr>
            <p:ph type="dt" sz="half" idx="10"/>
          </p:nvPr>
        </p:nvSpPr>
        <p:spPr>
          <a:xfrm>
            <a:off x="479375" y="6356350"/>
            <a:ext cx="1613716" cy="365125"/>
          </a:xfrm>
          <a:prstGeom prst="rect">
            <a:avLst/>
          </a:prstGeom>
        </p:spPr>
        <p:txBody>
          <a:bodyPr/>
          <a:lstStyle/>
          <a:p>
            <a:endParaRPr lang="en-GB" dirty="0"/>
          </a:p>
        </p:txBody>
      </p:sp>
      <p:sp>
        <p:nvSpPr>
          <p:cNvPr id="21" name="Footer Placeholder 3">
            <a:extLst>
              <a:ext uri="{FF2B5EF4-FFF2-40B4-BE49-F238E27FC236}">
                <a16:creationId xmlns:a16="http://schemas.microsoft.com/office/drawing/2014/main" id="{0DDCE267-4A5F-E145-8792-06BF12597399}"/>
              </a:ext>
            </a:extLst>
          </p:cNvPr>
          <p:cNvSpPr>
            <a:spLocks noGrp="1"/>
          </p:cNvSpPr>
          <p:nvPr>
            <p:ph type="ftr" sz="quarter" idx="11"/>
          </p:nvPr>
        </p:nvSpPr>
        <p:spPr>
          <a:xfrm>
            <a:off x="2344804" y="6356350"/>
            <a:ext cx="3469252" cy="365125"/>
          </a:xfrm>
        </p:spPr>
        <p:txBody>
          <a:bodyPr/>
          <a:lstStyle>
            <a:lvl1pPr algn="l">
              <a:defRPr/>
            </a:lvl1pPr>
          </a:lstStyle>
          <a:p>
            <a:r>
              <a:rPr lang="en-GB"/>
              <a:t>Name, Department</a:t>
            </a:r>
            <a:endParaRPr lang="en-GB" dirty="0"/>
          </a:p>
        </p:txBody>
      </p:sp>
      <p:sp>
        <p:nvSpPr>
          <p:cNvPr id="24" name="Text Placeholder 6">
            <a:extLst>
              <a:ext uri="{FF2B5EF4-FFF2-40B4-BE49-F238E27FC236}">
                <a16:creationId xmlns:a16="http://schemas.microsoft.com/office/drawing/2014/main" id="{8880FF51-74C3-C140-A39F-F630B1448049}"/>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795205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mp; Text Grid Slide">
    <p:spTree>
      <p:nvGrpSpPr>
        <p:cNvPr id="1" name=""/>
        <p:cNvGrpSpPr/>
        <p:nvPr/>
      </p:nvGrpSpPr>
      <p:grpSpPr>
        <a:xfrm>
          <a:off x="0" y="0"/>
          <a:ext cx="0" cy="0"/>
          <a:chOff x="0" y="0"/>
          <a:chExt cx="0" cy="0"/>
        </a:xfrm>
      </p:grpSpPr>
      <p:sp>
        <p:nvSpPr>
          <p:cNvPr id="43" name="Picture Placeholder 16">
            <a:extLst>
              <a:ext uri="{FF2B5EF4-FFF2-40B4-BE49-F238E27FC236}">
                <a16:creationId xmlns:a16="http://schemas.microsoft.com/office/drawing/2014/main" id="{0963E11F-32F1-6544-8FF4-C1EF6F642B91}"/>
              </a:ext>
            </a:extLst>
          </p:cNvPr>
          <p:cNvSpPr>
            <a:spLocks noGrp="1"/>
          </p:cNvSpPr>
          <p:nvPr>
            <p:ph type="pic" sz="quarter" idx="15"/>
          </p:nvPr>
        </p:nvSpPr>
        <p:spPr>
          <a:xfrm>
            <a:off x="9753600" y="1018730"/>
            <a:ext cx="2438400" cy="2438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44" name="Picture Placeholder 16">
            <a:extLst>
              <a:ext uri="{FF2B5EF4-FFF2-40B4-BE49-F238E27FC236}">
                <a16:creationId xmlns:a16="http://schemas.microsoft.com/office/drawing/2014/main" id="{FF92A6B8-47C8-B244-9D3E-90F39EE69398}"/>
              </a:ext>
            </a:extLst>
          </p:cNvPr>
          <p:cNvSpPr>
            <a:spLocks noGrp="1"/>
          </p:cNvSpPr>
          <p:nvPr>
            <p:ph type="pic" sz="quarter" idx="16"/>
          </p:nvPr>
        </p:nvSpPr>
        <p:spPr>
          <a:xfrm>
            <a:off x="7315200" y="3450545"/>
            <a:ext cx="2438400" cy="24384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42" name="Picture Placeholder 16">
            <a:extLst>
              <a:ext uri="{FF2B5EF4-FFF2-40B4-BE49-F238E27FC236}">
                <a16:creationId xmlns:a16="http://schemas.microsoft.com/office/drawing/2014/main" id="{98C0DB2D-35D1-F142-B809-1833736CA623}"/>
              </a:ext>
            </a:extLst>
          </p:cNvPr>
          <p:cNvSpPr>
            <a:spLocks noGrp="1"/>
          </p:cNvSpPr>
          <p:nvPr>
            <p:ph type="pic" sz="quarter" idx="14"/>
          </p:nvPr>
        </p:nvSpPr>
        <p:spPr>
          <a:xfrm>
            <a:off x="4876800" y="1018730"/>
            <a:ext cx="2438400" cy="2438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45" name="Picture Placeholder 16">
            <a:extLst>
              <a:ext uri="{FF2B5EF4-FFF2-40B4-BE49-F238E27FC236}">
                <a16:creationId xmlns:a16="http://schemas.microsoft.com/office/drawing/2014/main" id="{5BBCD3E3-1554-B049-8AAF-DF0C933C46FA}"/>
              </a:ext>
            </a:extLst>
          </p:cNvPr>
          <p:cNvSpPr>
            <a:spLocks noGrp="1"/>
          </p:cNvSpPr>
          <p:nvPr>
            <p:ph type="pic" sz="quarter" idx="17"/>
          </p:nvPr>
        </p:nvSpPr>
        <p:spPr>
          <a:xfrm>
            <a:off x="2438400" y="3450545"/>
            <a:ext cx="2438400" cy="24384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17" name="Picture Placeholder 16">
            <a:extLst>
              <a:ext uri="{FF2B5EF4-FFF2-40B4-BE49-F238E27FC236}">
                <a16:creationId xmlns:a16="http://schemas.microsoft.com/office/drawing/2014/main" id="{CE0FFA53-4B53-0345-BD1D-3380331FADAF}"/>
              </a:ext>
            </a:extLst>
          </p:cNvPr>
          <p:cNvSpPr>
            <a:spLocks noGrp="1"/>
          </p:cNvSpPr>
          <p:nvPr>
            <p:ph type="pic" sz="quarter" idx="13"/>
          </p:nvPr>
        </p:nvSpPr>
        <p:spPr>
          <a:xfrm>
            <a:off x="0" y="1018730"/>
            <a:ext cx="2438400" cy="2438400"/>
          </a:xfrm>
          <a:prstGeom prst="rect">
            <a:avLst/>
          </a:prstGeom>
          <a:blipFill>
            <a:blip r:embed="rId6" cstate="screen">
              <a:extLst>
                <a:ext uri="{28A0092B-C50C-407E-A947-70E740481C1C}">
                  <a14:useLocalDpi xmlns:a14="http://schemas.microsoft.com/office/drawing/2010/main"/>
                </a:ext>
              </a:extLst>
            </a:blip>
            <a:stretch>
              <a:fillRect/>
            </a:stretch>
          </a:blipFill>
        </p:spPr>
        <p:txBody>
          <a:bodyPr anchor="ctr"/>
          <a:lstStyle>
            <a:lvl1pPr marL="0" indent="0" algn="ctr">
              <a:buNone/>
              <a:defRPr sz="2400"/>
            </a:lvl1pPr>
          </a:lstStyle>
          <a:p>
            <a:endParaRPr lang="en-US"/>
          </a:p>
        </p:txBody>
      </p:sp>
      <p:sp>
        <p:nvSpPr>
          <p:cNvPr id="53" name="Text Placeholder 47">
            <a:extLst>
              <a:ext uri="{FF2B5EF4-FFF2-40B4-BE49-F238E27FC236}">
                <a16:creationId xmlns:a16="http://schemas.microsoft.com/office/drawing/2014/main" id="{1D5925E4-B891-944B-91DC-A261A1D5FDE6}"/>
              </a:ext>
            </a:extLst>
          </p:cNvPr>
          <p:cNvSpPr>
            <a:spLocks noGrp="1"/>
          </p:cNvSpPr>
          <p:nvPr>
            <p:ph type="body" sz="quarter" idx="22"/>
          </p:nvPr>
        </p:nvSpPr>
        <p:spPr>
          <a:xfrm>
            <a:off x="9753600" y="3450545"/>
            <a:ext cx="2438400" cy="2438400"/>
          </a:xfrm>
          <a:prstGeom prst="rect">
            <a:avLst/>
          </a:prstGeom>
          <a:solidFill>
            <a:schemeClr val="accent1"/>
          </a:solidFill>
        </p:spPr>
        <p:txBody>
          <a:bodyPr lIns="180000" tIns="180000" rIns="180000" bIns="180000"/>
          <a:lstStyle>
            <a:lvl1pPr marL="0" indent="0">
              <a:buNone/>
              <a:defRPr sz="2000">
                <a:solidFill>
                  <a:schemeClr val="tx1"/>
                </a:solidFill>
              </a:defRPr>
            </a:lvl1pPr>
            <a:lvl2pPr>
              <a:defRPr sz="2000"/>
            </a:lvl2pPr>
            <a:lvl3pPr>
              <a:defRPr sz="2000"/>
            </a:lvl3pPr>
            <a:lvl4pPr>
              <a:defRPr sz="2000"/>
            </a:lvl4pPr>
            <a:lvl5pPr>
              <a:defRPr sz="2000"/>
            </a:lvl5pPr>
          </a:lstStyle>
          <a:p>
            <a:pPr lvl="0"/>
            <a:r>
              <a:rPr lang="en-US" dirty="0"/>
              <a:t>Click to edit Master text styles</a:t>
            </a:r>
          </a:p>
        </p:txBody>
      </p:sp>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48" name="Text Placeholder 47">
            <a:extLst>
              <a:ext uri="{FF2B5EF4-FFF2-40B4-BE49-F238E27FC236}">
                <a16:creationId xmlns:a16="http://schemas.microsoft.com/office/drawing/2014/main" id="{BBB06489-33E6-1442-BC2F-397F1EC4EAB5}"/>
              </a:ext>
            </a:extLst>
          </p:cNvPr>
          <p:cNvSpPr>
            <a:spLocks noGrp="1"/>
          </p:cNvSpPr>
          <p:nvPr>
            <p:ph type="body" sz="quarter" idx="18"/>
          </p:nvPr>
        </p:nvSpPr>
        <p:spPr>
          <a:xfrm>
            <a:off x="0" y="3450545"/>
            <a:ext cx="2438400" cy="2438400"/>
          </a:xfrm>
          <a:prstGeom prst="rect">
            <a:avLst/>
          </a:prstGeom>
          <a:solidFill>
            <a:schemeClr val="accent5"/>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dirty="0"/>
              <a:t>Click to edit Master text styles</a:t>
            </a:r>
          </a:p>
        </p:txBody>
      </p:sp>
      <p:sp>
        <p:nvSpPr>
          <p:cNvPr id="50" name="Text Placeholder 47">
            <a:extLst>
              <a:ext uri="{FF2B5EF4-FFF2-40B4-BE49-F238E27FC236}">
                <a16:creationId xmlns:a16="http://schemas.microsoft.com/office/drawing/2014/main" id="{7C62DAF7-D2F9-5D47-AB79-7712B92267C1}"/>
              </a:ext>
            </a:extLst>
          </p:cNvPr>
          <p:cNvSpPr>
            <a:spLocks noGrp="1"/>
          </p:cNvSpPr>
          <p:nvPr>
            <p:ph type="body" sz="quarter" idx="19"/>
          </p:nvPr>
        </p:nvSpPr>
        <p:spPr>
          <a:xfrm>
            <a:off x="2438400" y="1018730"/>
            <a:ext cx="2438400" cy="2438400"/>
          </a:xfrm>
          <a:prstGeom prst="rect">
            <a:avLst/>
          </a:prstGeom>
          <a:solidFill>
            <a:schemeClr val="accent4"/>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dirty="0"/>
              <a:t>Click to edit Master text styles</a:t>
            </a:r>
          </a:p>
        </p:txBody>
      </p:sp>
      <p:sp>
        <p:nvSpPr>
          <p:cNvPr id="51" name="Text Placeholder 47">
            <a:extLst>
              <a:ext uri="{FF2B5EF4-FFF2-40B4-BE49-F238E27FC236}">
                <a16:creationId xmlns:a16="http://schemas.microsoft.com/office/drawing/2014/main" id="{887255BA-4BF0-E844-8BE7-3D125B568E2A}"/>
              </a:ext>
            </a:extLst>
          </p:cNvPr>
          <p:cNvSpPr>
            <a:spLocks noGrp="1"/>
          </p:cNvSpPr>
          <p:nvPr>
            <p:ph type="body" sz="quarter" idx="20"/>
          </p:nvPr>
        </p:nvSpPr>
        <p:spPr>
          <a:xfrm>
            <a:off x="4876800" y="3450545"/>
            <a:ext cx="2438400" cy="2438400"/>
          </a:xfrm>
          <a:prstGeom prst="rect">
            <a:avLst/>
          </a:prstGeom>
          <a:solidFill>
            <a:schemeClr val="accent3"/>
          </a:solidFill>
        </p:spPr>
        <p:txBody>
          <a:bodyPr lIns="180000" tIns="180000" rIns="180000" bIns="180000"/>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en-US" dirty="0"/>
              <a:t>Click to edit Master text styles</a:t>
            </a:r>
          </a:p>
        </p:txBody>
      </p:sp>
      <p:sp>
        <p:nvSpPr>
          <p:cNvPr id="52" name="Text Placeholder 47">
            <a:extLst>
              <a:ext uri="{FF2B5EF4-FFF2-40B4-BE49-F238E27FC236}">
                <a16:creationId xmlns:a16="http://schemas.microsoft.com/office/drawing/2014/main" id="{FAC8937D-B337-F944-8F1C-14A4768CD593}"/>
              </a:ext>
            </a:extLst>
          </p:cNvPr>
          <p:cNvSpPr>
            <a:spLocks noGrp="1"/>
          </p:cNvSpPr>
          <p:nvPr>
            <p:ph type="body" sz="quarter" idx="21"/>
          </p:nvPr>
        </p:nvSpPr>
        <p:spPr>
          <a:xfrm>
            <a:off x="7315200" y="1018730"/>
            <a:ext cx="2438400" cy="2438400"/>
          </a:xfrm>
          <a:prstGeom prst="rect">
            <a:avLst/>
          </a:prstGeom>
          <a:solidFill>
            <a:schemeClr val="accent2"/>
          </a:solidFill>
        </p:spPr>
        <p:txBody>
          <a:bodyPr lIns="180000" tIns="180000" rIns="180000" bIns="180000"/>
          <a:lstStyle>
            <a:lvl1pPr marL="0" indent="0">
              <a:buNone/>
              <a:defRPr sz="2000">
                <a:solidFill>
                  <a:schemeClr val="tx1"/>
                </a:solidFill>
              </a:defRPr>
            </a:lvl1pPr>
            <a:lvl2pPr>
              <a:defRPr sz="2000"/>
            </a:lvl2pPr>
            <a:lvl3pPr>
              <a:defRPr sz="2000"/>
            </a:lvl3pPr>
            <a:lvl4pPr>
              <a:defRPr sz="2000"/>
            </a:lvl4pPr>
            <a:lvl5pPr>
              <a:defRPr sz="2000"/>
            </a:lvl5pPr>
          </a:lstStyle>
          <a:p>
            <a:pPr lvl="0"/>
            <a:r>
              <a:rPr lang="en-US" dirty="0"/>
              <a:t>Click to edit Master text styles</a:t>
            </a:r>
          </a:p>
        </p:txBody>
      </p:sp>
      <p:sp>
        <p:nvSpPr>
          <p:cNvPr id="23" name="Date Placeholder 2">
            <a:extLst>
              <a:ext uri="{FF2B5EF4-FFF2-40B4-BE49-F238E27FC236}">
                <a16:creationId xmlns:a16="http://schemas.microsoft.com/office/drawing/2014/main" id="{8C5D4842-7C0F-EC46-A474-5DF0CEC9CED8}"/>
              </a:ext>
            </a:extLst>
          </p:cNvPr>
          <p:cNvSpPr>
            <a:spLocks noGrp="1"/>
          </p:cNvSpPr>
          <p:nvPr>
            <p:ph type="dt" sz="half" idx="10"/>
          </p:nvPr>
        </p:nvSpPr>
        <p:spPr>
          <a:xfrm>
            <a:off x="479375" y="6356350"/>
            <a:ext cx="1486993" cy="365125"/>
          </a:xfrm>
          <a:prstGeom prst="rect">
            <a:avLst/>
          </a:prstGeom>
        </p:spPr>
        <p:txBody>
          <a:bodyPr/>
          <a:lstStyle/>
          <a:p>
            <a:fld id="{285EAF73-EE3C-41B7-AE89-4A15C844158B}" type="datetime4">
              <a:rPr lang="en-GB" smtClean="0"/>
              <a:t>24 November 2025</a:t>
            </a:fld>
            <a:endParaRPr lang="en-GB" dirty="0"/>
          </a:p>
        </p:txBody>
      </p:sp>
      <p:sp>
        <p:nvSpPr>
          <p:cNvPr id="24" name="Footer Placeholder 3">
            <a:extLst>
              <a:ext uri="{FF2B5EF4-FFF2-40B4-BE49-F238E27FC236}">
                <a16:creationId xmlns:a16="http://schemas.microsoft.com/office/drawing/2014/main" id="{84666CE4-75BF-B34F-8276-FC5F1A57F120}"/>
              </a:ext>
            </a:extLst>
          </p:cNvPr>
          <p:cNvSpPr>
            <a:spLocks noGrp="1"/>
          </p:cNvSpPr>
          <p:nvPr>
            <p:ph type="ftr" sz="quarter" idx="11"/>
          </p:nvPr>
        </p:nvSpPr>
        <p:spPr>
          <a:xfrm>
            <a:off x="2207644" y="6356350"/>
            <a:ext cx="3469252" cy="365125"/>
          </a:xfrm>
        </p:spPr>
        <p:txBody>
          <a:bodyPr/>
          <a:lstStyle>
            <a:lvl1pPr algn="l">
              <a:defRPr/>
            </a:lvl1pPr>
          </a:lstStyle>
          <a:p>
            <a:r>
              <a:rPr lang="en-GB"/>
              <a:t>Name, Department</a:t>
            </a:r>
            <a:endParaRPr lang="en-GB" dirty="0"/>
          </a:p>
        </p:txBody>
      </p:sp>
      <p:sp>
        <p:nvSpPr>
          <p:cNvPr id="25" name="Text Placeholder 6">
            <a:extLst>
              <a:ext uri="{FF2B5EF4-FFF2-40B4-BE49-F238E27FC236}">
                <a16:creationId xmlns:a16="http://schemas.microsoft.com/office/drawing/2014/main" id="{FAD10673-0692-CB4F-8CF7-113E83741640}"/>
              </a:ext>
            </a:extLst>
          </p:cNvPr>
          <p:cNvSpPr>
            <a:spLocks noGrp="1"/>
          </p:cNvSpPr>
          <p:nvPr>
            <p:ph type="body" sz="quarter" idx="23" hasCustomPrompt="1"/>
          </p:nvPr>
        </p:nvSpPr>
        <p:spPr>
          <a:xfrm>
            <a:off x="208229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301810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mp; Image Slide">
    <p:spTree>
      <p:nvGrpSpPr>
        <p:cNvPr id="1" name=""/>
        <p:cNvGrpSpPr/>
        <p:nvPr/>
      </p:nvGrpSpPr>
      <p:grpSpPr>
        <a:xfrm>
          <a:off x="0" y="0"/>
          <a:ext cx="0" cy="0"/>
          <a:chOff x="0" y="0"/>
          <a:chExt cx="0" cy="0"/>
        </a:xfrm>
      </p:grpSpPr>
      <p:pic>
        <p:nvPicPr>
          <p:cNvPr id="17" name="Picture 16" descr="A group of people standing in front of a building&#10;&#10;Description automatically generated">
            <a:extLst>
              <a:ext uri="{FF2B5EF4-FFF2-40B4-BE49-F238E27FC236}">
                <a16:creationId xmlns:a16="http://schemas.microsoft.com/office/drawing/2014/main" id="{AD3390C2-6273-9244-A9F3-90837D6D6F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05653" y="924978"/>
            <a:ext cx="6086347" cy="5933022"/>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6096000" y="1029589"/>
            <a:ext cx="6096000" cy="5827712"/>
          </a:xfrm>
          <a:prstGeom prst="rect">
            <a:avLst/>
          </a:prstGeom>
        </p:spPr>
        <p:txBody>
          <a:bodyPr anchor="ctr">
            <a:normAutofit/>
          </a:bodyPr>
          <a:lstStyle>
            <a:lvl1pPr marL="0" indent="0" algn="ctr">
              <a:buNone/>
              <a:defRPr sz="2800">
                <a:solidFill>
                  <a:schemeClr val="bg1"/>
                </a:solidFill>
              </a:defRPr>
            </a:lvl1pPr>
          </a:lstStyle>
          <a:p>
            <a:endParaRPr lang="en-US" dirty="0"/>
          </a:p>
        </p:txBody>
      </p:sp>
      <p:sp>
        <p:nvSpPr>
          <p:cNvPr id="23" name="Text Placeholder 12">
            <a:extLst>
              <a:ext uri="{FF2B5EF4-FFF2-40B4-BE49-F238E27FC236}">
                <a16:creationId xmlns:a16="http://schemas.microsoft.com/office/drawing/2014/main" id="{E3763FFE-87B6-D04C-8D15-AC31B471D13B}"/>
              </a:ext>
            </a:extLst>
          </p:cNvPr>
          <p:cNvSpPr>
            <a:spLocks noGrp="1"/>
          </p:cNvSpPr>
          <p:nvPr>
            <p:ph type="body" sz="quarter" idx="17" hasCustomPrompt="1"/>
          </p:nvPr>
        </p:nvSpPr>
        <p:spPr>
          <a:xfrm>
            <a:off x="6115178" y="4895151"/>
            <a:ext cx="6076822"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 </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3"/>
              </a:buClr>
              <a:defRPr lang="en-GB" sz="2800" smtClean="0">
                <a:solidFill>
                  <a:schemeClr val="tx2"/>
                </a:solidFill>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21" name="Rectangle 20">
            <a:extLst>
              <a:ext uri="{FF2B5EF4-FFF2-40B4-BE49-F238E27FC236}">
                <a16:creationId xmlns:a16="http://schemas.microsoft.com/office/drawing/2014/main" id="{71990D2C-E643-0846-B649-81EC000B6937}"/>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Drag and drop an image onto this slide or click the picture icon to select an image. You can find our </a:t>
            </a:r>
            <a:r>
              <a:rPr lang="en-US" sz="1600" dirty="0" err="1">
                <a:solidFill>
                  <a:schemeClr val="tx2"/>
                </a:solidFill>
              </a:rPr>
              <a:t>imagebank</a:t>
            </a:r>
            <a:r>
              <a:rPr lang="en-US" sz="1600" dirty="0">
                <a:solidFill>
                  <a:schemeClr val="tx2"/>
                </a:solidFill>
              </a:rPr>
              <a:t> here:</a:t>
            </a:r>
          </a:p>
          <a:p>
            <a:pPr algn="l"/>
            <a:r>
              <a:rPr lang="en-US" sz="1600" dirty="0" err="1">
                <a:solidFill>
                  <a:schemeClr val="tx2"/>
                </a:solidFill>
                <a:hlinkClick r:id="rId4"/>
              </a:rPr>
              <a:t>www.nottingham.ac.uk</a:t>
            </a:r>
            <a:r>
              <a:rPr lang="en-US" sz="1600" dirty="0">
                <a:solidFill>
                  <a:schemeClr val="tx2"/>
                </a:solidFill>
                <a:hlinkClick r:id="rId4"/>
              </a:rPr>
              <a:t>/</a:t>
            </a:r>
            <a:r>
              <a:rPr lang="en-US" sz="1600" dirty="0" err="1">
                <a:solidFill>
                  <a:schemeClr val="tx2"/>
                </a:solidFill>
                <a:hlinkClick r:id="rId4"/>
              </a:rPr>
              <a:t>imagebank</a:t>
            </a:r>
            <a:r>
              <a:rPr lang="en-US" sz="1600" dirty="0">
                <a:solidFill>
                  <a:schemeClr val="tx2"/>
                </a:solidFill>
                <a:hlinkClick r:id="rId4"/>
              </a:rPr>
              <a:t> </a:t>
            </a:r>
            <a:endParaRPr lang="en-US" sz="1600" dirty="0">
              <a:solidFill>
                <a:schemeClr val="tx2"/>
              </a:solidFill>
            </a:endParaRPr>
          </a:p>
        </p:txBody>
      </p:sp>
      <p:sp>
        <p:nvSpPr>
          <p:cNvPr id="16" name="Date Placeholder 2">
            <a:extLst>
              <a:ext uri="{FF2B5EF4-FFF2-40B4-BE49-F238E27FC236}">
                <a16:creationId xmlns:a16="http://schemas.microsoft.com/office/drawing/2014/main" id="{478D9FEA-DB2B-6A45-97A4-F6B0D4E2E4A5}"/>
              </a:ext>
            </a:extLst>
          </p:cNvPr>
          <p:cNvSpPr>
            <a:spLocks noGrp="1"/>
          </p:cNvSpPr>
          <p:nvPr>
            <p:ph type="dt" sz="half" idx="10"/>
          </p:nvPr>
        </p:nvSpPr>
        <p:spPr>
          <a:xfrm>
            <a:off x="479375" y="6356350"/>
            <a:ext cx="1613716" cy="365125"/>
          </a:xfrm>
          <a:prstGeom prst="rect">
            <a:avLst/>
          </a:prstGeom>
        </p:spPr>
        <p:txBody>
          <a:bodyPr/>
          <a:lstStyle/>
          <a:p>
            <a:endParaRPr lang="en-GB" dirty="0"/>
          </a:p>
        </p:txBody>
      </p:sp>
      <p:sp>
        <p:nvSpPr>
          <p:cNvPr id="18" name="Footer Placeholder 3">
            <a:extLst>
              <a:ext uri="{FF2B5EF4-FFF2-40B4-BE49-F238E27FC236}">
                <a16:creationId xmlns:a16="http://schemas.microsoft.com/office/drawing/2014/main" id="{68816193-F97B-4A43-B903-C799F573E1C7}"/>
              </a:ext>
            </a:extLst>
          </p:cNvPr>
          <p:cNvSpPr>
            <a:spLocks noGrp="1"/>
          </p:cNvSpPr>
          <p:nvPr>
            <p:ph type="ftr" sz="quarter" idx="11"/>
          </p:nvPr>
        </p:nvSpPr>
        <p:spPr>
          <a:xfrm>
            <a:off x="2344804" y="6356350"/>
            <a:ext cx="3469252" cy="365125"/>
          </a:xfrm>
        </p:spPr>
        <p:txBody>
          <a:bodyPr/>
          <a:lstStyle>
            <a:lvl1pPr algn="l">
              <a:defRPr/>
            </a:lvl1pPr>
          </a:lstStyle>
          <a:p>
            <a:r>
              <a:rPr lang="en-GB"/>
              <a:t>Name, Department</a:t>
            </a:r>
            <a:endParaRPr lang="en-GB" dirty="0"/>
          </a:p>
        </p:txBody>
      </p:sp>
      <p:sp>
        <p:nvSpPr>
          <p:cNvPr id="22" name="Text Placeholder 6">
            <a:extLst>
              <a:ext uri="{FF2B5EF4-FFF2-40B4-BE49-F238E27FC236}">
                <a16:creationId xmlns:a16="http://schemas.microsoft.com/office/drawing/2014/main" id="{DE47A69B-7B76-B441-995B-5AF421342390}"/>
              </a:ext>
            </a:extLst>
          </p:cNvPr>
          <p:cNvSpPr>
            <a:spLocks noGrp="1"/>
          </p:cNvSpPr>
          <p:nvPr>
            <p:ph type="body" sz="quarter" idx="18" hasCustomPrompt="1"/>
          </p:nvPr>
        </p:nvSpPr>
        <p:spPr>
          <a:xfrm>
            <a:off x="221945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494867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mp; Image Slide Dark">
    <p:bg>
      <p:bgPr>
        <a:solidFill>
          <a:schemeClr val="accent5"/>
        </a:solidFill>
        <a:effectLst/>
      </p:bgPr>
    </p:bg>
    <p:spTree>
      <p:nvGrpSpPr>
        <p:cNvPr id="1" name=""/>
        <p:cNvGrpSpPr/>
        <p:nvPr/>
      </p:nvGrpSpPr>
      <p:grpSpPr>
        <a:xfrm>
          <a:off x="0" y="0"/>
          <a:ext cx="0" cy="0"/>
          <a:chOff x="0" y="0"/>
          <a:chExt cx="0" cy="0"/>
        </a:xfrm>
      </p:grpSpPr>
      <p:pic>
        <p:nvPicPr>
          <p:cNvPr id="17" name="Picture 16" descr="A group of people standing in front of a building&#10;&#10;Description automatically generated">
            <a:extLst>
              <a:ext uri="{FF2B5EF4-FFF2-40B4-BE49-F238E27FC236}">
                <a16:creationId xmlns:a16="http://schemas.microsoft.com/office/drawing/2014/main" id="{AD3390C2-6273-9244-A9F3-90837D6D6F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05653" y="924978"/>
            <a:ext cx="6086347" cy="5933022"/>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6096000" y="1029589"/>
            <a:ext cx="6096000" cy="5827712"/>
          </a:xfrm>
          <a:prstGeom prst="rect">
            <a:avLst/>
          </a:prstGeom>
        </p:spPr>
        <p:txBody>
          <a:bodyPr anchor="ctr">
            <a:normAutofit/>
          </a:bodyPr>
          <a:lstStyle>
            <a:lvl1pPr marL="0" indent="0" algn="ctr">
              <a:buNone/>
              <a:defRPr sz="2800">
                <a:solidFill>
                  <a:schemeClr val="bg1"/>
                </a:solidFill>
              </a:defRPr>
            </a:lvl1pPr>
          </a:lstStyle>
          <a:p>
            <a:endParaRPr lang="en-US" dirty="0"/>
          </a:p>
        </p:txBody>
      </p:sp>
      <p:sp>
        <p:nvSpPr>
          <p:cNvPr id="23" name="Text Placeholder 12">
            <a:extLst>
              <a:ext uri="{FF2B5EF4-FFF2-40B4-BE49-F238E27FC236}">
                <a16:creationId xmlns:a16="http://schemas.microsoft.com/office/drawing/2014/main" id="{E3763FFE-87B6-D04C-8D15-AC31B471D13B}"/>
              </a:ext>
            </a:extLst>
          </p:cNvPr>
          <p:cNvSpPr>
            <a:spLocks noGrp="1"/>
          </p:cNvSpPr>
          <p:nvPr>
            <p:ph type="body" sz="quarter" idx="17" hasCustomPrompt="1"/>
          </p:nvPr>
        </p:nvSpPr>
        <p:spPr>
          <a:xfrm>
            <a:off x="6115178" y="4895151"/>
            <a:ext cx="6076822"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 </a:t>
            </a:r>
          </a:p>
        </p:txBody>
      </p:sp>
      <p:sp>
        <p:nvSpPr>
          <p:cNvPr id="7" name="Content Placeholder 6"/>
          <p:cNvSpPr>
            <a:spLocks noGrp="1"/>
          </p:cNvSpPr>
          <p:nvPr>
            <p:ph sz="quarter" idx="13" hasCustomPrompt="1"/>
          </p:nvPr>
        </p:nvSpPr>
        <p:spPr>
          <a:xfrm>
            <a:off x="479377" y="2133603"/>
            <a:ext cx="5197519" cy="3746498"/>
          </a:xfrm>
          <a:prstGeom prst="rect">
            <a:avLst/>
          </a:prstGeom>
        </p:spPr>
        <p:txBody>
          <a:bodyPr/>
          <a:lstStyle>
            <a:lvl1pPr>
              <a:buClr>
                <a:schemeClr val="accent1"/>
              </a:buClr>
              <a:defRPr lang="en-GB" sz="2800" smtClean="0">
                <a:solidFill>
                  <a:schemeClr val="bg1"/>
                </a:solidFill>
                <a:effectLst/>
              </a:defRPr>
            </a:lvl1pPr>
            <a:lvl2pPr>
              <a:buClr>
                <a:schemeClr val="accent1"/>
              </a:buClr>
              <a:defRPr sz="2800">
                <a:solidFill>
                  <a:schemeClr val="bg1"/>
                </a:solidFill>
              </a:defRPr>
            </a:lvl2pPr>
            <a:lvl3pPr>
              <a:buClr>
                <a:schemeClr val="accent1"/>
              </a:buClr>
              <a:defRPr sz="2800">
                <a:solidFill>
                  <a:schemeClr val="bg1"/>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5197519" cy="627765"/>
          </a:xfrm>
          <a:prstGeom prst="rect">
            <a:avLst/>
          </a:prstGeom>
        </p:spPr>
        <p:txBody>
          <a:bodyPr>
            <a:noAutofit/>
          </a:bodyPr>
          <a:lstStyle>
            <a:lvl1pPr marL="0" indent="0">
              <a:buNone/>
              <a:defRPr sz="2800" b="1">
                <a:solidFill>
                  <a:schemeClr val="bg1"/>
                </a:solidFill>
              </a:defRPr>
            </a:lvl1pPr>
            <a:lvl2pPr>
              <a:defRPr sz="1400"/>
            </a:lvl2pPr>
            <a:lvl3pPr>
              <a:defRPr sz="1400"/>
            </a:lvl3pPr>
            <a:lvl4pPr>
              <a:defRPr sz="1400"/>
            </a:lvl4pPr>
            <a:lvl5pPr>
              <a:defRPr sz="1400"/>
            </a:lvl5pPr>
          </a:lstStyle>
          <a:p>
            <a:pPr lvl="0"/>
            <a:r>
              <a:rPr lang="en-US" dirty="0"/>
              <a:t>Subtitle</a:t>
            </a:r>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21" name="Rectangle 20">
            <a:extLst>
              <a:ext uri="{FF2B5EF4-FFF2-40B4-BE49-F238E27FC236}">
                <a16:creationId xmlns:a16="http://schemas.microsoft.com/office/drawing/2014/main" id="{71990D2C-E643-0846-B649-81EC000B6937}"/>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Drag and drop an image onto this slide or click the picture icon to select an image. You can find our </a:t>
            </a:r>
            <a:r>
              <a:rPr lang="en-US" sz="1600" dirty="0" err="1">
                <a:solidFill>
                  <a:schemeClr val="tx2"/>
                </a:solidFill>
              </a:rPr>
              <a:t>imagebank</a:t>
            </a:r>
            <a:r>
              <a:rPr lang="en-US" sz="1600" dirty="0">
                <a:solidFill>
                  <a:schemeClr val="tx2"/>
                </a:solidFill>
              </a:rPr>
              <a:t> here:</a:t>
            </a:r>
          </a:p>
          <a:p>
            <a:pPr algn="l"/>
            <a:r>
              <a:rPr lang="en-US" sz="1600" dirty="0" err="1">
                <a:solidFill>
                  <a:schemeClr val="tx2"/>
                </a:solidFill>
                <a:hlinkClick r:id="rId4"/>
              </a:rPr>
              <a:t>www.nottingham.ac.uk</a:t>
            </a:r>
            <a:r>
              <a:rPr lang="en-US" sz="1600" dirty="0">
                <a:solidFill>
                  <a:schemeClr val="tx2"/>
                </a:solidFill>
                <a:hlinkClick r:id="rId4"/>
              </a:rPr>
              <a:t>/</a:t>
            </a:r>
            <a:r>
              <a:rPr lang="en-US" sz="1600" dirty="0" err="1">
                <a:solidFill>
                  <a:schemeClr val="tx2"/>
                </a:solidFill>
                <a:hlinkClick r:id="rId4"/>
              </a:rPr>
              <a:t>imagebank</a:t>
            </a:r>
            <a:r>
              <a:rPr lang="en-US" sz="1600" dirty="0">
                <a:solidFill>
                  <a:schemeClr val="tx2"/>
                </a:solidFill>
                <a:hlinkClick r:id="rId4"/>
              </a:rPr>
              <a:t> </a:t>
            </a:r>
            <a:endParaRPr lang="en-US" sz="1600" dirty="0">
              <a:solidFill>
                <a:schemeClr val="tx2"/>
              </a:solidFill>
            </a:endParaRPr>
          </a:p>
        </p:txBody>
      </p:sp>
      <p:sp>
        <p:nvSpPr>
          <p:cNvPr id="16" name="Date Placeholder 2">
            <a:extLst>
              <a:ext uri="{FF2B5EF4-FFF2-40B4-BE49-F238E27FC236}">
                <a16:creationId xmlns:a16="http://schemas.microsoft.com/office/drawing/2014/main" id="{2829581F-89A7-2F45-AEDF-13BBA609D001}"/>
              </a:ext>
            </a:extLst>
          </p:cNvPr>
          <p:cNvSpPr>
            <a:spLocks noGrp="1"/>
          </p:cNvSpPr>
          <p:nvPr>
            <p:ph type="dt" sz="half" idx="10"/>
          </p:nvPr>
        </p:nvSpPr>
        <p:spPr>
          <a:xfrm>
            <a:off x="479375" y="6356350"/>
            <a:ext cx="1613716" cy="365125"/>
          </a:xfrm>
          <a:prstGeom prst="rect">
            <a:avLst/>
          </a:prstGeom>
        </p:spPr>
        <p:txBody>
          <a:bodyPr/>
          <a:lstStyle>
            <a:lvl1pPr>
              <a:defRPr>
                <a:solidFill>
                  <a:schemeClr val="bg1"/>
                </a:solidFill>
              </a:defRPr>
            </a:lvl1pPr>
          </a:lstStyle>
          <a:p>
            <a:endParaRPr lang="en-GB" dirty="0"/>
          </a:p>
        </p:txBody>
      </p:sp>
      <p:sp>
        <p:nvSpPr>
          <p:cNvPr id="18" name="Footer Placeholder 3">
            <a:extLst>
              <a:ext uri="{FF2B5EF4-FFF2-40B4-BE49-F238E27FC236}">
                <a16:creationId xmlns:a16="http://schemas.microsoft.com/office/drawing/2014/main" id="{D90419B6-7C51-714B-B9AF-5A83311100C1}"/>
              </a:ext>
            </a:extLst>
          </p:cNvPr>
          <p:cNvSpPr>
            <a:spLocks noGrp="1"/>
          </p:cNvSpPr>
          <p:nvPr>
            <p:ph type="ftr" sz="quarter" idx="11"/>
          </p:nvPr>
        </p:nvSpPr>
        <p:spPr>
          <a:xfrm>
            <a:off x="2344804" y="6356350"/>
            <a:ext cx="3469252" cy="365125"/>
          </a:xfrm>
        </p:spPr>
        <p:txBody>
          <a:bodyPr/>
          <a:lstStyle>
            <a:lvl1pPr algn="l">
              <a:defRPr>
                <a:solidFill>
                  <a:schemeClr val="bg1"/>
                </a:solidFill>
              </a:defRPr>
            </a:lvl1pPr>
          </a:lstStyle>
          <a:p>
            <a:r>
              <a:rPr lang="en-GB"/>
              <a:t>Name, Department</a:t>
            </a:r>
            <a:endParaRPr lang="en-GB" dirty="0"/>
          </a:p>
        </p:txBody>
      </p:sp>
      <p:sp>
        <p:nvSpPr>
          <p:cNvPr id="22" name="Text Placeholder 6">
            <a:extLst>
              <a:ext uri="{FF2B5EF4-FFF2-40B4-BE49-F238E27FC236}">
                <a16:creationId xmlns:a16="http://schemas.microsoft.com/office/drawing/2014/main" id="{F403D8CA-B469-274B-A619-DD30F98BF647}"/>
              </a:ext>
            </a:extLst>
          </p:cNvPr>
          <p:cNvSpPr>
            <a:spLocks noGrp="1"/>
          </p:cNvSpPr>
          <p:nvPr>
            <p:ph type="body" sz="quarter" idx="18" hasCustomPrompt="1"/>
          </p:nvPr>
        </p:nvSpPr>
        <p:spPr>
          <a:xfrm>
            <a:off x="2219451" y="6356350"/>
            <a:ext cx="10800" cy="365125"/>
          </a:xfrm>
          <a:prstGeom prst="rect">
            <a:avLst/>
          </a:prstGeom>
          <a:solidFill>
            <a:schemeClr val="accent1"/>
          </a:solidFill>
          <a:ln>
            <a:noFill/>
          </a:ln>
        </p:spPr>
        <p:txBody>
          <a:bodyPr/>
          <a:lstStyle>
            <a:lvl1pPr marL="0" indent="0">
              <a:buNone/>
              <a:defRPr>
                <a:solidFill>
                  <a:schemeClr val="bg1"/>
                </a:solidFill>
              </a:defRPr>
            </a:lvl1pPr>
          </a:lstStyle>
          <a:p>
            <a:pPr lvl="0"/>
            <a:r>
              <a:rPr lang="en-US" dirty="0"/>
              <a:t> </a:t>
            </a:r>
          </a:p>
        </p:txBody>
      </p:sp>
    </p:spTree>
    <p:extLst>
      <p:ext uri="{BB962C8B-B14F-4D97-AF65-F5344CB8AC3E}">
        <p14:creationId xmlns:p14="http://schemas.microsoft.com/office/powerpoint/2010/main" val="2229820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age Image Slide">
    <p:spTree>
      <p:nvGrpSpPr>
        <p:cNvPr id="1" name=""/>
        <p:cNvGrpSpPr/>
        <p:nvPr/>
      </p:nvGrpSpPr>
      <p:grpSpPr>
        <a:xfrm>
          <a:off x="0" y="0"/>
          <a:ext cx="0" cy="0"/>
          <a:chOff x="0" y="0"/>
          <a:chExt cx="0" cy="0"/>
        </a:xfrm>
      </p:grpSpPr>
      <p:pic>
        <p:nvPicPr>
          <p:cNvPr id="11" name="Picture 10" descr="A group of people posing for the camera&#10;&#10;Description automatically generated">
            <a:extLst>
              <a:ext uri="{FF2B5EF4-FFF2-40B4-BE49-F238E27FC236}">
                <a16:creationId xmlns:a16="http://schemas.microsoft.com/office/drawing/2014/main" id="{18CD7C8D-4EBF-E54E-8157-B82F50C780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2539"/>
          </a:xfrm>
          <a:prstGeom prst="rect">
            <a:avLst/>
          </a:prstGeom>
        </p:spPr>
      </p:pic>
      <p:sp>
        <p:nvSpPr>
          <p:cNvPr id="19" name="Picture Placeholder 18">
            <a:extLst>
              <a:ext uri="{FF2B5EF4-FFF2-40B4-BE49-F238E27FC236}">
                <a16:creationId xmlns:a16="http://schemas.microsoft.com/office/drawing/2014/main" id="{E0CE78B1-0A9D-D049-8709-9CE32BD9D2A6}"/>
              </a:ext>
            </a:extLst>
          </p:cNvPr>
          <p:cNvSpPr>
            <a:spLocks noGrp="1"/>
          </p:cNvSpPr>
          <p:nvPr>
            <p:ph type="pic" sz="quarter" idx="16"/>
          </p:nvPr>
        </p:nvSpPr>
        <p:spPr>
          <a:xfrm>
            <a:off x="0" y="1030288"/>
            <a:ext cx="12192000" cy="5827712"/>
          </a:xfrm>
          <a:prstGeom prst="rect">
            <a:avLst/>
          </a:prstGeom>
        </p:spPr>
        <p:txBody>
          <a:bodyPr anchor="ctr">
            <a:normAutofit/>
          </a:bodyPr>
          <a:lstStyle>
            <a:lvl1pPr marL="0" indent="0" algn="ctr">
              <a:buNone/>
              <a:defRPr sz="2800">
                <a:solidFill>
                  <a:schemeClr val="bg1"/>
                </a:solidFill>
              </a:defRPr>
            </a:lvl1pPr>
          </a:lstStyle>
          <a:p>
            <a:endParaRPr lang="en-US" dirty="0"/>
          </a:p>
        </p:txBody>
      </p:sp>
      <p:sp>
        <p:nvSpPr>
          <p:cNvPr id="13" name="Text Placeholder 12">
            <a:extLst>
              <a:ext uri="{FF2B5EF4-FFF2-40B4-BE49-F238E27FC236}">
                <a16:creationId xmlns:a16="http://schemas.microsoft.com/office/drawing/2014/main" id="{B347CCA2-0399-254E-ACFE-E5730EC8E4FA}"/>
              </a:ext>
            </a:extLst>
          </p:cNvPr>
          <p:cNvSpPr>
            <a:spLocks noGrp="1"/>
          </p:cNvSpPr>
          <p:nvPr>
            <p:ph type="body" sz="quarter" idx="17" hasCustomPrompt="1"/>
          </p:nvPr>
        </p:nvSpPr>
        <p:spPr>
          <a:xfrm>
            <a:off x="0" y="4895850"/>
            <a:ext cx="12192000" cy="1962150"/>
          </a:xfrm>
          <a:prstGeom prst="rect">
            <a:avLst/>
          </a:prstGeom>
          <a:gradFill>
            <a:gsLst>
              <a:gs pos="0">
                <a:schemeClr val="accent5">
                  <a:alpha val="0"/>
                </a:schemeClr>
              </a:gs>
              <a:gs pos="100000">
                <a:schemeClr val="accent5">
                  <a:alpha val="50000"/>
                </a:schemeClr>
              </a:gs>
            </a:gsLst>
            <a:lin ang="5400000" scaled="1"/>
          </a:gradFill>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 </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5" name="Slide Number Placeholder 4"/>
          <p:cNvSpPr>
            <a:spLocks noGrp="1"/>
          </p:cNvSpPr>
          <p:nvPr>
            <p:ph type="sldNum" sz="quarter" idx="12"/>
          </p:nvPr>
        </p:nvSpPr>
        <p:spPr>
          <a:xfrm>
            <a:off x="8828967" y="6356350"/>
            <a:ext cx="2908107" cy="365125"/>
          </a:xfrm>
        </p:spPr>
        <p:txBody>
          <a:bodyPr/>
          <a:lstStyle>
            <a:lvl1pPr>
              <a:defRPr>
                <a:solidFill>
                  <a:schemeClr val="bg1"/>
                </a:solidFill>
              </a:defRPr>
            </a:lvl1pPr>
          </a:lstStyle>
          <a:p>
            <a:fld id="{CBBF530E-1875-46E6-901C-76683197A1B3}" type="slidenum">
              <a:rPr lang="en-GB" smtClean="0"/>
              <a:pPr/>
              <a:t>‹#›</a:t>
            </a:fld>
            <a:endParaRPr lang="en-GB" dirty="0"/>
          </a:p>
        </p:txBody>
      </p:sp>
      <p:sp>
        <p:nvSpPr>
          <p:cNvPr id="21" name="Rectangle 20">
            <a:extLst>
              <a:ext uri="{FF2B5EF4-FFF2-40B4-BE49-F238E27FC236}">
                <a16:creationId xmlns:a16="http://schemas.microsoft.com/office/drawing/2014/main" id="{71990D2C-E643-0846-B649-81EC000B6937}"/>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Drag and drop an image onto this slide or click the picture icon to select an image. You can find our </a:t>
            </a:r>
            <a:r>
              <a:rPr lang="en-US" sz="1600" dirty="0" err="1">
                <a:solidFill>
                  <a:schemeClr val="tx2"/>
                </a:solidFill>
              </a:rPr>
              <a:t>imagebank</a:t>
            </a:r>
            <a:r>
              <a:rPr lang="en-US" sz="1600" dirty="0">
                <a:solidFill>
                  <a:schemeClr val="tx2"/>
                </a:solidFill>
              </a:rPr>
              <a:t> here:</a:t>
            </a:r>
          </a:p>
          <a:p>
            <a:pPr algn="l"/>
            <a:r>
              <a:rPr lang="en-US" sz="1600" dirty="0" err="1">
                <a:solidFill>
                  <a:schemeClr val="tx2"/>
                </a:solidFill>
                <a:hlinkClick r:id="rId4"/>
              </a:rPr>
              <a:t>www.nottingham.ac.uk</a:t>
            </a:r>
            <a:r>
              <a:rPr lang="en-US" sz="1600" dirty="0">
                <a:solidFill>
                  <a:schemeClr val="tx2"/>
                </a:solidFill>
                <a:hlinkClick r:id="rId4"/>
              </a:rPr>
              <a:t>/</a:t>
            </a:r>
            <a:r>
              <a:rPr lang="en-US" sz="1600" dirty="0" err="1">
                <a:solidFill>
                  <a:schemeClr val="tx2"/>
                </a:solidFill>
                <a:hlinkClick r:id="rId4"/>
              </a:rPr>
              <a:t>imagebank</a:t>
            </a:r>
            <a:r>
              <a:rPr lang="en-US" sz="1600" dirty="0">
                <a:solidFill>
                  <a:schemeClr val="tx2"/>
                </a:solidFill>
                <a:hlinkClick r:id="rId4"/>
              </a:rPr>
              <a:t> </a:t>
            </a:r>
            <a:endParaRPr lang="en-US" sz="1600" dirty="0">
              <a:solidFill>
                <a:schemeClr val="tx2"/>
              </a:solidFill>
            </a:endParaRPr>
          </a:p>
        </p:txBody>
      </p:sp>
      <p:sp>
        <p:nvSpPr>
          <p:cNvPr id="17" name="Date Placeholder 2">
            <a:extLst>
              <a:ext uri="{FF2B5EF4-FFF2-40B4-BE49-F238E27FC236}">
                <a16:creationId xmlns:a16="http://schemas.microsoft.com/office/drawing/2014/main" id="{71412D12-3864-394B-985D-3364B1646D30}"/>
              </a:ext>
            </a:extLst>
          </p:cNvPr>
          <p:cNvSpPr>
            <a:spLocks noGrp="1"/>
          </p:cNvSpPr>
          <p:nvPr>
            <p:ph type="dt" sz="half" idx="10"/>
          </p:nvPr>
        </p:nvSpPr>
        <p:spPr>
          <a:xfrm>
            <a:off x="479375" y="6356350"/>
            <a:ext cx="1486993" cy="365125"/>
          </a:xfrm>
          <a:prstGeom prst="rect">
            <a:avLst/>
          </a:prstGeom>
        </p:spPr>
        <p:txBody>
          <a:bodyPr/>
          <a:lstStyle>
            <a:lvl1pPr>
              <a:defRPr>
                <a:solidFill>
                  <a:schemeClr val="bg1"/>
                </a:solidFill>
              </a:defRPr>
            </a:lvl1pPr>
          </a:lstStyle>
          <a:p>
            <a:fld id="{285EAF73-EE3C-41B7-AE89-4A15C844158B}" type="datetime4">
              <a:rPr lang="en-GB" smtClean="0"/>
              <a:pPr/>
              <a:t>24 November 2025</a:t>
            </a:fld>
            <a:endParaRPr lang="en-GB" dirty="0"/>
          </a:p>
        </p:txBody>
      </p:sp>
      <p:sp>
        <p:nvSpPr>
          <p:cNvPr id="18" name="Footer Placeholder 3">
            <a:extLst>
              <a:ext uri="{FF2B5EF4-FFF2-40B4-BE49-F238E27FC236}">
                <a16:creationId xmlns:a16="http://schemas.microsoft.com/office/drawing/2014/main" id="{89377BC7-EA60-2841-8608-D79A7C3B71EB}"/>
              </a:ext>
            </a:extLst>
          </p:cNvPr>
          <p:cNvSpPr>
            <a:spLocks noGrp="1"/>
          </p:cNvSpPr>
          <p:nvPr>
            <p:ph type="ftr" sz="quarter" idx="11"/>
          </p:nvPr>
        </p:nvSpPr>
        <p:spPr>
          <a:xfrm>
            <a:off x="2207644" y="6356350"/>
            <a:ext cx="3469252" cy="365125"/>
          </a:xfrm>
        </p:spPr>
        <p:txBody>
          <a:bodyPr/>
          <a:lstStyle>
            <a:lvl1pPr algn="l">
              <a:defRPr>
                <a:solidFill>
                  <a:schemeClr val="bg1"/>
                </a:solidFill>
              </a:defRPr>
            </a:lvl1pPr>
          </a:lstStyle>
          <a:p>
            <a:r>
              <a:rPr lang="en-GB"/>
              <a:t>Name, Department</a:t>
            </a:r>
            <a:endParaRPr lang="en-GB" dirty="0"/>
          </a:p>
        </p:txBody>
      </p:sp>
      <p:sp>
        <p:nvSpPr>
          <p:cNvPr id="20" name="Text Placeholder 6">
            <a:extLst>
              <a:ext uri="{FF2B5EF4-FFF2-40B4-BE49-F238E27FC236}">
                <a16:creationId xmlns:a16="http://schemas.microsoft.com/office/drawing/2014/main" id="{77ECF5E4-B74A-FB48-B872-16F3292CF9EA}"/>
              </a:ext>
            </a:extLst>
          </p:cNvPr>
          <p:cNvSpPr>
            <a:spLocks noGrp="1"/>
          </p:cNvSpPr>
          <p:nvPr>
            <p:ph type="body" sz="quarter" idx="18" hasCustomPrompt="1"/>
          </p:nvPr>
        </p:nvSpPr>
        <p:spPr>
          <a:xfrm>
            <a:off x="2082291" y="6356350"/>
            <a:ext cx="10800" cy="365125"/>
          </a:xfrm>
          <a:prstGeom prst="rect">
            <a:avLst/>
          </a:prstGeom>
          <a:solidFill>
            <a:schemeClr val="bg1"/>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868702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542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with Castle Ic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AFCAE9-B754-8C4D-B7F9-C051D54669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spTree>
    <p:extLst>
      <p:ext uri="{BB962C8B-B14F-4D97-AF65-F5344CB8AC3E}">
        <p14:creationId xmlns:p14="http://schemas.microsoft.com/office/powerpoint/2010/main" val="65351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gradFill flip="none" rotWithShape="1">
            <a:gsLst>
              <a:gs pos="37000">
                <a:schemeClr val="accent4"/>
              </a:gs>
              <a:gs pos="7000">
                <a:schemeClr val="accent4"/>
              </a:gs>
              <a:gs pos="63000">
                <a:schemeClr val="accent2"/>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flipH="1">
            <a:off x="0" y="0"/>
            <a:ext cx="12190412" cy="6858000"/>
          </a:xfrm>
          <a:prstGeom prst="rect">
            <a:avLst/>
          </a:prstGeom>
          <a:blipFill dpi="0" rotWithShape="1">
            <a:blip r:embed="rId2">
              <a:alphaModFix amt="40000"/>
            </a:blip>
            <a:srcRect/>
            <a:stretch>
              <a:fillRect l="-20940" t="-1372" b="-228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2" name="Title 1"/>
          <p:cNvSpPr>
            <a:spLocks noGrp="1"/>
          </p:cNvSpPr>
          <p:nvPr>
            <p:ph type="ctrTitle"/>
          </p:nvPr>
        </p:nvSpPr>
        <p:spPr>
          <a:xfrm>
            <a:off x="4471876" y="2409650"/>
            <a:ext cx="7262923" cy="2387600"/>
          </a:xfrm>
        </p:spPr>
        <p:txBody>
          <a:bodyPr anchor="ctr">
            <a:noAutofit/>
          </a:bodyPr>
          <a:lstStyle>
            <a:lvl1pPr algn="r">
              <a:lnSpc>
                <a:spcPct val="100000"/>
              </a:lnSpc>
              <a:defRPr sz="8000" b="1">
                <a:solidFill>
                  <a:schemeClr val="bg1"/>
                </a:solidFill>
              </a:defRPr>
            </a:lvl1pPr>
          </a:lstStyle>
          <a:p>
            <a:r>
              <a:rPr lang="en-US" dirty="0"/>
              <a:t>Click to edit Master title</a:t>
            </a:r>
            <a:endParaRPr lang="en-GB" dirty="0"/>
          </a:p>
        </p:txBody>
      </p:sp>
      <p:sp>
        <p:nvSpPr>
          <p:cNvPr id="6" name="Text Placeholder 5"/>
          <p:cNvSpPr>
            <a:spLocks noGrp="1"/>
          </p:cNvSpPr>
          <p:nvPr>
            <p:ph type="body" sz="quarter" idx="10" hasCustomPrompt="1"/>
          </p:nvPr>
        </p:nvSpPr>
        <p:spPr>
          <a:xfrm>
            <a:off x="209550" y="5562600"/>
            <a:ext cx="11525096" cy="947797"/>
          </a:xfrm>
          <a:prstGeom prst="rect">
            <a:avLst/>
          </a:prstGeom>
        </p:spPr>
        <p:txBody>
          <a:bodyPr anchor="ctr">
            <a:normAutofit/>
          </a:bodyPr>
          <a:lstStyle>
            <a:lvl1pPr marL="0" indent="0" algn="r">
              <a:buNone/>
              <a:defRPr sz="3600" b="0" baseline="0">
                <a:solidFill>
                  <a:schemeClr val="bg1"/>
                </a:solidFill>
                <a:latin typeface="+mn-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Tree>
    <p:extLst>
      <p:ext uri="{BB962C8B-B14F-4D97-AF65-F5344CB8AC3E}">
        <p14:creationId xmlns:p14="http://schemas.microsoft.com/office/powerpoint/2010/main" val="171507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 Earth">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7EDC40-08B7-C54D-9A16-7B5D3FDD4F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
        <p:nvSpPr>
          <p:cNvPr id="4" name="Title 1">
            <a:extLst>
              <a:ext uri="{FF2B5EF4-FFF2-40B4-BE49-F238E27FC236}">
                <a16:creationId xmlns:a16="http://schemas.microsoft.com/office/drawing/2014/main" id="{47483873-86BD-454E-AF6E-E4D2764B65F0}"/>
              </a:ext>
            </a:extLst>
          </p:cNvPr>
          <p:cNvSpPr>
            <a:spLocks noGrp="1"/>
          </p:cNvSpPr>
          <p:nvPr>
            <p:ph type="ctrTitle" hasCustomPrompt="1"/>
          </p:nvPr>
        </p:nvSpPr>
        <p:spPr>
          <a:xfrm>
            <a:off x="3776719" y="1123805"/>
            <a:ext cx="4629834" cy="4610390"/>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End slide</a:t>
            </a:r>
            <a:br>
              <a:rPr lang="en-US" dirty="0"/>
            </a:br>
            <a:r>
              <a:rPr lang="en-US" dirty="0"/>
              <a:t>questions?</a:t>
            </a:r>
            <a:endParaRPr lang="en-GB" dirty="0"/>
          </a:p>
        </p:txBody>
      </p:sp>
    </p:spTree>
    <p:extLst>
      <p:ext uri="{BB962C8B-B14F-4D97-AF65-F5344CB8AC3E}">
        <p14:creationId xmlns:p14="http://schemas.microsoft.com/office/powerpoint/2010/main" val="4062407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B07C01-E6FE-374C-80D0-F5676A0E071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
        <p:nvSpPr>
          <p:cNvPr id="9" name="Title 1">
            <a:extLst>
              <a:ext uri="{FF2B5EF4-FFF2-40B4-BE49-F238E27FC236}">
                <a16:creationId xmlns:a16="http://schemas.microsoft.com/office/drawing/2014/main" id="{3C67C3C0-F69E-E643-A32B-61F2F310AA47}"/>
              </a:ext>
            </a:extLst>
          </p:cNvPr>
          <p:cNvSpPr>
            <a:spLocks noGrp="1"/>
          </p:cNvSpPr>
          <p:nvPr>
            <p:ph type="ctrTitle" hasCustomPrompt="1"/>
          </p:nvPr>
        </p:nvSpPr>
        <p:spPr>
          <a:xfrm>
            <a:off x="3776719" y="1123805"/>
            <a:ext cx="4629834" cy="4610390"/>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End slide</a:t>
            </a:r>
            <a:br>
              <a:rPr lang="en-US" dirty="0"/>
            </a:br>
            <a:r>
              <a:rPr lang="en-US" dirty="0"/>
              <a:t>questions?</a:t>
            </a:r>
            <a:endParaRPr lang="en-GB" dirty="0"/>
          </a:p>
        </p:txBody>
      </p:sp>
    </p:spTree>
    <p:extLst>
      <p:ext uri="{BB962C8B-B14F-4D97-AF65-F5344CB8AC3E}">
        <p14:creationId xmlns:p14="http://schemas.microsoft.com/office/powerpoint/2010/main" val="3419348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mplat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sp>
        <p:nvSpPr>
          <p:cNvPr id="7" name="Content Placeholder 6"/>
          <p:cNvSpPr>
            <a:spLocks noGrp="1"/>
          </p:cNvSpPr>
          <p:nvPr>
            <p:ph sz="quarter" idx="13" hasCustomPrompt="1"/>
          </p:nvPr>
        </p:nvSpPr>
        <p:spPr>
          <a:xfrm>
            <a:off x="479376" y="2133603"/>
            <a:ext cx="11257699" cy="3746498"/>
          </a:xfrm>
          <a:prstGeom prst="rect">
            <a:avLst/>
          </a:prstGeom>
        </p:spPr>
        <p:txBody>
          <a:bodyPr/>
          <a:lstStyle>
            <a:lvl1pPr>
              <a:buClr>
                <a:schemeClr val="accent3"/>
              </a:buClr>
              <a:defRPr lang="en-GB" sz="2800" smtClean="0">
                <a:solidFill>
                  <a:schemeClr val="tx2"/>
                </a:solidFill>
                <a:effectLst/>
              </a:defRPr>
            </a:lvl1pPr>
            <a:lvl2pPr>
              <a:buClr>
                <a:schemeClr val="accent3"/>
              </a:buClr>
              <a:defRPr sz="2800">
                <a:solidFill>
                  <a:schemeClr val="tx2"/>
                </a:solidFill>
              </a:defRPr>
            </a:lvl2pPr>
            <a:lvl3pPr>
              <a:buClr>
                <a:schemeClr val="accent3"/>
              </a:buClr>
              <a:defRPr sz="2800">
                <a:solidFill>
                  <a:schemeClr val="tx2"/>
                </a:solidFill>
              </a:defRPr>
            </a:lvl3pPr>
          </a:lstStyle>
          <a:p>
            <a:pPr lvl="0"/>
            <a:r>
              <a:rPr lang="en-US" dirty="0"/>
              <a:t>Body text – Arial 28pt</a:t>
            </a:r>
          </a:p>
          <a:p>
            <a:pPr lvl="1"/>
            <a:r>
              <a:rPr lang="en-US" dirty="0"/>
              <a:t>Second text – Arial 28pt</a:t>
            </a:r>
          </a:p>
          <a:p>
            <a:pPr lvl="2"/>
            <a:r>
              <a:rPr lang="en-US" dirty="0"/>
              <a:t>Third text – Arial 28pt</a:t>
            </a:r>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16" name="Date Placeholder 2">
            <a:extLst>
              <a:ext uri="{FF2B5EF4-FFF2-40B4-BE49-F238E27FC236}">
                <a16:creationId xmlns:a16="http://schemas.microsoft.com/office/drawing/2014/main" id="{D7149951-3981-CB4B-98B8-B21C82EEE2E3}"/>
              </a:ext>
            </a:extLst>
          </p:cNvPr>
          <p:cNvSpPr>
            <a:spLocks noGrp="1"/>
          </p:cNvSpPr>
          <p:nvPr>
            <p:ph type="dt" sz="half" idx="10"/>
          </p:nvPr>
        </p:nvSpPr>
        <p:spPr>
          <a:xfrm>
            <a:off x="479375" y="6356350"/>
            <a:ext cx="1486993" cy="365125"/>
          </a:xfrm>
          <a:prstGeom prst="rect">
            <a:avLst/>
          </a:prstGeom>
        </p:spPr>
        <p:txBody>
          <a:bodyPr/>
          <a:lstStyle/>
          <a:p>
            <a:fld id="{285EAF73-EE3C-41B7-AE89-4A15C844158B}" type="datetime4">
              <a:rPr lang="en-GB" smtClean="0"/>
              <a:t>24 November 2025</a:t>
            </a:fld>
            <a:endParaRPr lang="en-GB" dirty="0"/>
          </a:p>
        </p:txBody>
      </p:sp>
      <p:sp>
        <p:nvSpPr>
          <p:cNvPr id="17" name="Footer Placeholder 3">
            <a:extLst>
              <a:ext uri="{FF2B5EF4-FFF2-40B4-BE49-F238E27FC236}">
                <a16:creationId xmlns:a16="http://schemas.microsoft.com/office/drawing/2014/main" id="{0EAA601D-72F3-BE4F-9229-FCBD9986E836}"/>
              </a:ext>
            </a:extLst>
          </p:cNvPr>
          <p:cNvSpPr>
            <a:spLocks noGrp="1"/>
          </p:cNvSpPr>
          <p:nvPr>
            <p:ph type="ftr" sz="quarter" idx="11"/>
          </p:nvPr>
        </p:nvSpPr>
        <p:spPr>
          <a:xfrm>
            <a:off x="2207644" y="6356350"/>
            <a:ext cx="3469252" cy="365125"/>
          </a:xfrm>
        </p:spPr>
        <p:txBody>
          <a:bodyPr/>
          <a:lstStyle>
            <a:lvl1pPr algn="l">
              <a:defRPr/>
            </a:lvl1pPr>
          </a:lstStyle>
          <a:p>
            <a:r>
              <a:rPr lang="en-GB"/>
              <a:t>Name, Department</a:t>
            </a:r>
            <a:endParaRPr lang="en-GB" dirty="0"/>
          </a:p>
        </p:txBody>
      </p:sp>
      <p:sp>
        <p:nvSpPr>
          <p:cNvPr id="18" name="Text Placeholder 6">
            <a:extLst>
              <a:ext uri="{FF2B5EF4-FFF2-40B4-BE49-F238E27FC236}">
                <a16:creationId xmlns:a16="http://schemas.microsoft.com/office/drawing/2014/main" id="{D7363097-8A1E-F548-98B9-D9C329A48089}"/>
              </a:ext>
            </a:extLst>
          </p:cNvPr>
          <p:cNvSpPr>
            <a:spLocks noGrp="1"/>
          </p:cNvSpPr>
          <p:nvPr>
            <p:ph type="body" sz="quarter" idx="18" hasCustomPrompt="1"/>
          </p:nvPr>
        </p:nvSpPr>
        <p:spPr>
          <a:xfrm>
            <a:off x="208229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
        <p:nvSpPr>
          <p:cNvPr id="12" name="Rectangle 11">
            <a:extLst>
              <a:ext uri="{FF2B5EF4-FFF2-40B4-BE49-F238E27FC236}">
                <a16:creationId xmlns:a16="http://schemas.microsoft.com/office/drawing/2014/main" id="{143F670C-95B5-454E-9804-5609FD32D6F9}"/>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All items on these slides are editable. You can change the </a:t>
            </a:r>
            <a:r>
              <a:rPr lang="en-US" sz="1600" dirty="0" err="1">
                <a:solidFill>
                  <a:schemeClr val="tx2"/>
                </a:solidFill>
              </a:rPr>
              <a:t>colour</a:t>
            </a:r>
            <a:r>
              <a:rPr lang="en-US" sz="1600" dirty="0">
                <a:solidFill>
                  <a:schemeClr val="tx2"/>
                </a:solidFill>
              </a:rPr>
              <a:t>, outline and size easily as you do with other PowerPoint shapes.</a:t>
            </a:r>
          </a:p>
        </p:txBody>
      </p:sp>
    </p:spTree>
    <p:extLst>
      <p:ext uri="{BB962C8B-B14F-4D97-AF65-F5344CB8AC3E}">
        <p14:creationId xmlns:p14="http://schemas.microsoft.com/office/powerpoint/2010/main" val="3608019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 Gri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828967" y="6356350"/>
            <a:ext cx="2908107" cy="365125"/>
          </a:xfrm>
        </p:spPr>
        <p:txBody>
          <a:bodyPr/>
          <a:lstStyle/>
          <a:p>
            <a:fld id="{CBBF530E-1875-46E6-901C-76683197A1B3}" type="slidenum">
              <a:rPr lang="en-GB" smtClean="0"/>
              <a:pPr/>
              <a:t>‹#›</a:t>
            </a:fld>
            <a:endParaRPr lang="en-GB"/>
          </a:p>
        </p:txBody>
      </p:sp>
      <p:grpSp>
        <p:nvGrpSpPr>
          <p:cNvPr id="8" name="Group 7">
            <a:extLst>
              <a:ext uri="{FF2B5EF4-FFF2-40B4-BE49-F238E27FC236}">
                <a16:creationId xmlns:a16="http://schemas.microsoft.com/office/drawing/2014/main" id="{3E412F56-251C-5647-8495-6F6496AC8332}"/>
              </a:ext>
            </a:extLst>
          </p:cNvPr>
          <p:cNvGrpSpPr/>
          <p:nvPr userDrawn="1"/>
        </p:nvGrpSpPr>
        <p:grpSpPr>
          <a:xfrm>
            <a:off x="0" y="0"/>
            <a:ext cx="12192000" cy="1029589"/>
            <a:chOff x="0" y="0"/>
            <a:chExt cx="12192000" cy="1029589"/>
          </a:xfrm>
        </p:grpSpPr>
        <p:sp>
          <p:nvSpPr>
            <p:cNvPr id="9" name="Rectangle 8">
              <a:extLst>
                <a:ext uri="{FF2B5EF4-FFF2-40B4-BE49-F238E27FC236}">
                  <a16:creationId xmlns:a16="http://schemas.microsoft.com/office/drawing/2014/main" id="{3B93FD40-5F1A-2843-9779-FC2314E1FD1E}"/>
                </a:ext>
              </a:extLst>
            </p:cNvPr>
            <p:cNvSpPr/>
            <p:nvPr userDrawn="1"/>
          </p:nvSpPr>
          <p:spPr>
            <a:xfrm flipH="1" flipV="1">
              <a:off x="0" y="0"/>
              <a:ext cx="12192000" cy="1029589"/>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A71B1CB0-0A90-F947-8226-B66F76D89D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32632" cy="1029589"/>
            </a:xfrm>
            <a:prstGeom prst="rect">
              <a:avLst/>
            </a:prstGeom>
          </p:spPr>
        </p:pic>
      </p:grpSp>
      <p:sp>
        <p:nvSpPr>
          <p:cNvPr id="2" name="Title 1"/>
          <p:cNvSpPr>
            <a:spLocks noGrp="1"/>
          </p:cNvSpPr>
          <p:nvPr>
            <p:ph type="title" hasCustomPrompt="1"/>
          </p:nvPr>
        </p:nvSpPr>
        <p:spPr>
          <a:xfrm>
            <a:off x="1158240" y="-5461"/>
            <a:ext cx="10578834" cy="1035050"/>
          </a:xfrm>
          <a:prstGeom prst="rect">
            <a:avLst/>
          </a:prstGeom>
        </p:spPr>
        <p:txBody>
          <a:bodyPr anchor="ctr"/>
          <a:lstStyle>
            <a:lvl1pPr algn="l">
              <a:defRPr baseline="0"/>
            </a:lvl1pPr>
          </a:lstStyle>
          <a:p>
            <a:r>
              <a:rPr lang="en-US" dirty="0"/>
              <a:t>Title and visual content – add slide title here</a:t>
            </a:r>
            <a:endParaRPr lang="en-GB" dirty="0"/>
          </a:p>
        </p:txBody>
      </p:sp>
      <p:sp>
        <p:nvSpPr>
          <p:cNvPr id="20" name="Text Placeholder 18">
            <a:extLst>
              <a:ext uri="{FF2B5EF4-FFF2-40B4-BE49-F238E27FC236}">
                <a16:creationId xmlns:a16="http://schemas.microsoft.com/office/drawing/2014/main" id="{6BE069C4-4455-B24A-B998-756F4026E83D}"/>
              </a:ext>
            </a:extLst>
          </p:cNvPr>
          <p:cNvSpPr>
            <a:spLocks noGrp="1"/>
          </p:cNvSpPr>
          <p:nvPr>
            <p:ph type="body" sz="quarter" idx="15" hasCustomPrompt="1"/>
          </p:nvPr>
        </p:nvSpPr>
        <p:spPr>
          <a:xfrm>
            <a:off x="479376" y="1484533"/>
            <a:ext cx="11257698" cy="627765"/>
          </a:xfrm>
          <a:prstGeom prst="rect">
            <a:avLst/>
          </a:prstGeom>
        </p:spPr>
        <p:txBody>
          <a:bodyPr>
            <a:noAutofit/>
          </a:bodyPr>
          <a:lstStyle>
            <a:lvl1pPr marL="0" indent="0">
              <a:buNone/>
              <a:defRPr sz="2800" b="1">
                <a:solidFill>
                  <a:schemeClr val="accent3"/>
                </a:solidFill>
              </a:defRPr>
            </a:lvl1pPr>
            <a:lvl2pPr>
              <a:defRPr sz="1400"/>
            </a:lvl2pPr>
            <a:lvl3pPr>
              <a:defRPr sz="1400"/>
            </a:lvl3pPr>
            <a:lvl4pPr>
              <a:defRPr sz="1400"/>
            </a:lvl4pPr>
            <a:lvl5pPr>
              <a:defRPr sz="1400"/>
            </a:lvl5pPr>
          </a:lstStyle>
          <a:p>
            <a:pPr lvl="0"/>
            <a:r>
              <a:rPr lang="en-US" dirty="0"/>
              <a:t>Subtitle</a:t>
            </a:r>
          </a:p>
        </p:txBody>
      </p:sp>
      <p:sp>
        <p:nvSpPr>
          <p:cNvPr id="16" name="Date Placeholder 2">
            <a:extLst>
              <a:ext uri="{FF2B5EF4-FFF2-40B4-BE49-F238E27FC236}">
                <a16:creationId xmlns:a16="http://schemas.microsoft.com/office/drawing/2014/main" id="{D7149951-3981-CB4B-98B8-B21C82EEE2E3}"/>
              </a:ext>
            </a:extLst>
          </p:cNvPr>
          <p:cNvSpPr>
            <a:spLocks noGrp="1"/>
          </p:cNvSpPr>
          <p:nvPr>
            <p:ph type="dt" sz="half" idx="10"/>
          </p:nvPr>
        </p:nvSpPr>
        <p:spPr>
          <a:xfrm>
            <a:off x="479375" y="6356350"/>
            <a:ext cx="1486993" cy="365125"/>
          </a:xfrm>
          <a:prstGeom prst="rect">
            <a:avLst/>
          </a:prstGeom>
        </p:spPr>
        <p:txBody>
          <a:bodyPr/>
          <a:lstStyle/>
          <a:p>
            <a:fld id="{285EAF73-EE3C-41B7-AE89-4A15C844158B}" type="datetime4">
              <a:rPr lang="en-GB" smtClean="0"/>
              <a:t>24 November 2025</a:t>
            </a:fld>
            <a:endParaRPr lang="en-GB" dirty="0"/>
          </a:p>
        </p:txBody>
      </p:sp>
      <p:sp>
        <p:nvSpPr>
          <p:cNvPr id="17" name="Footer Placeholder 3">
            <a:extLst>
              <a:ext uri="{FF2B5EF4-FFF2-40B4-BE49-F238E27FC236}">
                <a16:creationId xmlns:a16="http://schemas.microsoft.com/office/drawing/2014/main" id="{0EAA601D-72F3-BE4F-9229-FCBD9986E836}"/>
              </a:ext>
            </a:extLst>
          </p:cNvPr>
          <p:cNvSpPr>
            <a:spLocks noGrp="1"/>
          </p:cNvSpPr>
          <p:nvPr>
            <p:ph type="ftr" sz="quarter" idx="11"/>
          </p:nvPr>
        </p:nvSpPr>
        <p:spPr>
          <a:xfrm>
            <a:off x="2207644" y="6356350"/>
            <a:ext cx="3469252" cy="365125"/>
          </a:xfrm>
        </p:spPr>
        <p:txBody>
          <a:bodyPr/>
          <a:lstStyle>
            <a:lvl1pPr algn="l">
              <a:defRPr/>
            </a:lvl1pPr>
          </a:lstStyle>
          <a:p>
            <a:r>
              <a:rPr lang="en-GB"/>
              <a:t>Name, Department</a:t>
            </a:r>
            <a:endParaRPr lang="en-GB" dirty="0"/>
          </a:p>
        </p:txBody>
      </p:sp>
      <p:sp>
        <p:nvSpPr>
          <p:cNvPr id="18" name="Text Placeholder 6">
            <a:extLst>
              <a:ext uri="{FF2B5EF4-FFF2-40B4-BE49-F238E27FC236}">
                <a16:creationId xmlns:a16="http://schemas.microsoft.com/office/drawing/2014/main" id="{D7363097-8A1E-F548-98B9-D9C329A48089}"/>
              </a:ext>
            </a:extLst>
          </p:cNvPr>
          <p:cNvSpPr>
            <a:spLocks noGrp="1"/>
          </p:cNvSpPr>
          <p:nvPr>
            <p:ph type="body" sz="quarter" idx="18" hasCustomPrompt="1"/>
          </p:nvPr>
        </p:nvSpPr>
        <p:spPr>
          <a:xfrm>
            <a:off x="2082291" y="6356350"/>
            <a:ext cx="10800" cy="365125"/>
          </a:xfrm>
          <a:prstGeom prst="rect">
            <a:avLst/>
          </a:prstGeom>
          <a:solidFill>
            <a:schemeClr val="bg2"/>
          </a:solidFill>
          <a:ln>
            <a:noFill/>
          </a:ln>
        </p:spPr>
        <p:txBody>
          <a:bodyPr/>
          <a:lstStyle>
            <a:lvl1pPr marL="0" indent="0">
              <a:buNone/>
              <a:defRPr/>
            </a:lvl1pPr>
          </a:lstStyle>
          <a:p>
            <a:pPr lvl="0"/>
            <a:r>
              <a:rPr lang="en-US" dirty="0"/>
              <a:t> </a:t>
            </a:r>
          </a:p>
        </p:txBody>
      </p:sp>
      <p:sp>
        <p:nvSpPr>
          <p:cNvPr id="60" name="Rectangle 59">
            <a:extLst>
              <a:ext uri="{FF2B5EF4-FFF2-40B4-BE49-F238E27FC236}">
                <a16:creationId xmlns:a16="http://schemas.microsoft.com/office/drawing/2014/main" id="{4C76EA1E-DDD4-3C48-962B-715F6034D482}"/>
              </a:ext>
            </a:extLst>
          </p:cNvPr>
          <p:cNvSpPr/>
          <p:nvPr userDrawn="1"/>
        </p:nvSpPr>
        <p:spPr>
          <a:xfrm>
            <a:off x="479376"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EFAD833-6EA6-CF4E-A26E-B6FDE789CD8B}"/>
              </a:ext>
            </a:extLst>
          </p:cNvPr>
          <p:cNvSpPr/>
          <p:nvPr userDrawn="1"/>
        </p:nvSpPr>
        <p:spPr>
          <a:xfrm>
            <a:off x="1495424"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9D51130-6DBC-B947-B5BA-B65F7AAB5E83}"/>
              </a:ext>
            </a:extLst>
          </p:cNvPr>
          <p:cNvSpPr/>
          <p:nvPr userDrawn="1"/>
        </p:nvSpPr>
        <p:spPr>
          <a:xfrm>
            <a:off x="2511472"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49BC211-0BDE-F247-BCA6-AFE6CBE484EE}"/>
              </a:ext>
            </a:extLst>
          </p:cNvPr>
          <p:cNvSpPr/>
          <p:nvPr userDrawn="1"/>
        </p:nvSpPr>
        <p:spPr>
          <a:xfrm>
            <a:off x="3527520"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2608658-76A6-4649-8FAC-7587274B2DF9}"/>
              </a:ext>
            </a:extLst>
          </p:cNvPr>
          <p:cNvSpPr/>
          <p:nvPr userDrawn="1"/>
        </p:nvSpPr>
        <p:spPr>
          <a:xfrm>
            <a:off x="4543568"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7CD998D-A504-2046-9915-EC22DA08B192}"/>
              </a:ext>
            </a:extLst>
          </p:cNvPr>
          <p:cNvSpPr/>
          <p:nvPr userDrawn="1"/>
        </p:nvSpPr>
        <p:spPr>
          <a:xfrm>
            <a:off x="5559616"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BA829B4-C56F-B347-BFDB-414400402ADF}"/>
              </a:ext>
            </a:extLst>
          </p:cNvPr>
          <p:cNvSpPr/>
          <p:nvPr userDrawn="1"/>
        </p:nvSpPr>
        <p:spPr>
          <a:xfrm>
            <a:off x="6575664"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C6FE5D-AA56-FE47-B996-1170E8CED2BE}"/>
              </a:ext>
            </a:extLst>
          </p:cNvPr>
          <p:cNvSpPr/>
          <p:nvPr userDrawn="1"/>
        </p:nvSpPr>
        <p:spPr>
          <a:xfrm>
            <a:off x="7591712"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FE6118C8-C196-874E-AD11-AFD75EFC5DB1}"/>
              </a:ext>
            </a:extLst>
          </p:cNvPr>
          <p:cNvSpPr/>
          <p:nvPr userDrawn="1"/>
        </p:nvSpPr>
        <p:spPr>
          <a:xfrm>
            <a:off x="8607760"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4818FB46-1242-314A-AA24-56DEFFE7F884}"/>
              </a:ext>
            </a:extLst>
          </p:cNvPr>
          <p:cNvSpPr/>
          <p:nvPr userDrawn="1"/>
        </p:nvSpPr>
        <p:spPr>
          <a:xfrm>
            <a:off x="9623808"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DB9B69D-3C0B-2647-95F9-0A10DF633026}"/>
              </a:ext>
            </a:extLst>
          </p:cNvPr>
          <p:cNvSpPr/>
          <p:nvPr userDrawn="1"/>
        </p:nvSpPr>
        <p:spPr>
          <a:xfrm>
            <a:off x="10639856" y="2112298"/>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F523F24-CB29-4C41-AA9D-97A31EB1E255}"/>
              </a:ext>
            </a:extLst>
          </p:cNvPr>
          <p:cNvSpPr/>
          <p:nvPr userDrawn="1"/>
        </p:nvSpPr>
        <p:spPr>
          <a:xfrm>
            <a:off x="479376"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C448243-5866-954D-BA91-678DECE88B0A}"/>
              </a:ext>
            </a:extLst>
          </p:cNvPr>
          <p:cNvSpPr/>
          <p:nvPr userDrawn="1"/>
        </p:nvSpPr>
        <p:spPr>
          <a:xfrm>
            <a:off x="1495424"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686F0C8-D62F-8249-80D5-912801A3F4B3}"/>
              </a:ext>
            </a:extLst>
          </p:cNvPr>
          <p:cNvSpPr/>
          <p:nvPr userDrawn="1"/>
        </p:nvSpPr>
        <p:spPr>
          <a:xfrm>
            <a:off x="2511472"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B52E35A-D5C2-3A4E-978C-E493D92D6A24}"/>
              </a:ext>
            </a:extLst>
          </p:cNvPr>
          <p:cNvSpPr/>
          <p:nvPr userDrawn="1"/>
        </p:nvSpPr>
        <p:spPr>
          <a:xfrm>
            <a:off x="3527520"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596DCCD-13ED-F640-8F62-02E7AA83E40D}"/>
              </a:ext>
            </a:extLst>
          </p:cNvPr>
          <p:cNvSpPr/>
          <p:nvPr userDrawn="1"/>
        </p:nvSpPr>
        <p:spPr>
          <a:xfrm>
            <a:off x="4543568"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588D2C8-948B-C34F-8DB9-C63AF94FCC35}"/>
              </a:ext>
            </a:extLst>
          </p:cNvPr>
          <p:cNvSpPr/>
          <p:nvPr userDrawn="1"/>
        </p:nvSpPr>
        <p:spPr>
          <a:xfrm>
            <a:off x="5559616"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09BBB31-E9CF-B349-B152-D698680DF4DF}"/>
              </a:ext>
            </a:extLst>
          </p:cNvPr>
          <p:cNvSpPr/>
          <p:nvPr userDrawn="1"/>
        </p:nvSpPr>
        <p:spPr>
          <a:xfrm>
            <a:off x="6575664"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3D54F1B-2D5C-484A-8D1E-09241BBD8BF3}"/>
              </a:ext>
            </a:extLst>
          </p:cNvPr>
          <p:cNvSpPr/>
          <p:nvPr userDrawn="1"/>
        </p:nvSpPr>
        <p:spPr>
          <a:xfrm>
            <a:off x="7591712"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6EC7455F-8851-2E43-8B67-4A3649CEC8D7}"/>
              </a:ext>
            </a:extLst>
          </p:cNvPr>
          <p:cNvSpPr/>
          <p:nvPr userDrawn="1"/>
        </p:nvSpPr>
        <p:spPr>
          <a:xfrm>
            <a:off x="8607760"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BABBA1C-E822-E940-9148-A5487BDD8AEA}"/>
              </a:ext>
            </a:extLst>
          </p:cNvPr>
          <p:cNvSpPr/>
          <p:nvPr userDrawn="1"/>
        </p:nvSpPr>
        <p:spPr>
          <a:xfrm>
            <a:off x="9623808"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908A034-F2FC-E641-9D92-8CFE594C1639}"/>
              </a:ext>
            </a:extLst>
          </p:cNvPr>
          <p:cNvSpPr/>
          <p:nvPr userDrawn="1"/>
        </p:nvSpPr>
        <p:spPr>
          <a:xfrm>
            <a:off x="10639856" y="3112962"/>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C56D07C-2B40-1346-8517-D086B1FFF5F0}"/>
              </a:ext>
            </a:extLst>
          </p:cNvPr>
          <p:cNvSpPr/>
          <p:nvPr userDrawn="1"/>
        </p:nvSpPr>
        <p:spPr>
          <a:xfrm>
            <a:off x="479376"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FABD5C5-0264-2F49-8C19-F2C627B54D83}"/>
              </a:ext>
            </a:extLst>
          </p:cNvPr>
          <p:cNvSpPr/>
          <p:nvPr userDrawn="1"/>
        </p:nvSpPr>
        <p:spPr>
          <a:xfrm>
            <a:off x="1495424"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E2DCE88-820C-0347-87F1-2F20466148AA}"/>
              </a:ext>
            </a:extLst>
          </p:cNvPr>
          <p:cNvSpPr/>
          <p:nvPr userDrawn="1"/>
        </p:nvSpPr>
        <p:spPr>
          <a:xfrm>
            <a:off x="2511472"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0D35FA6-7BEF-234E-9F42-2311FD2F4AA2}"/>
              </a:ext>
            </a:extLst>
          </p:cNvPr>
          <p:cNvSpPr/>
          <p:nvPr userDrawn="1"/>
        </p:nvSpPr>
        <p:spPr>
          <a:xfrm>
            <a:off x="3527520"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ABFF75B-7609-8448-B68E-E5C15C923097}"/>
              </a:ext>
            </a:extLst>
          </p:cNvPr>
          <p:cNvSpPr/>
          <p:nvPr userDrawn="1"/>
        </p:nvSpPr>
        <p:spPr>
          <a:xfrm>
            <a:off x="4543568"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A96E601-59F3-0F46-A3D6-6C77B2A5D315}"/>
              </a:ext>
            </a:extLst>
          </p:cNvPr>
          <p:cNvSpPr/>
          <p:nvPr userDrawn="1"/>
        </p:nvSpPr>
        <p:spPr>
          <a:xfrm>
            <a:off x="5559616"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7D65771C-6846-2743-997B-88678013BC34}"/>
              </a:ext>
            </a:extLst>
          </p:cNvPr>
          <p:cNvSpPr/>
          <p:nvPr userDrawn="1"/>
        </p:nvSpPr>
        <p:spPr>
          <a:xfrm>
            <a:off x="6575664"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BCC5F643-98D6-B84E-872E-A198ADAC580A}"/>
              </a:ext>
            </a:extLst>
          </p:cNvPr>
          <p:cNvSpPr/>
          <p:nvPr userDrawn="1"/>
        </p:nvSpPr>
        <p:spPr>
          <a:xfrm>
            <a:off x="7591712"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B93A778-C3EE-A84B-B356-B8459C22E9AD}"/>
              </a:ext>
            </a:extLst>
          </p:cNvPr>
          <p:cNvSpPr/>
          <p:nvPr userDrawn="1"/>
        </p:nvSpPr>
        <p:spPr>
          <a:xfrm>
            <a:off x="8607760"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C0788B4-C3F0-9047-80BA-AB87DC1E320B}"/>
              </a:ext>
            </a:extLst>
          </p:cNvPr>
          <p:cNvSpPr/>
          <p:nvPr userDrawn="1"/>
        </p:nvSpPr>
        <p:spPr>
          <a:xfrm>
            <a:off x="9623808"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4ADC236-12A6-F643-8463-1FD369222EBD}"/>
              </a:ext>
            </a:extLst>
          </p:cNvPr>
          <p:cNvSpPr/>
          <p:nvPr userDrawn="1"/>
        </p:nvSpPr>
        <p:spPr>
          <a:xfrm>
            <a:off x="10639856" y="4122253"/>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EA95CDD-4ACA-6E45-9E03-DED57B7A17B1}"/>
              </a:ext>
            </a:extLst>
          </p:cNvPr>
          <p:cNvSpPr/>
          <p:nvPr userDrawn="1"/>
        </p:nvSpPr>
        <p:spPr>
          <a:xfrm>
            <a:off x="479376"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A076A291-1120-D841-A17C-4744BD31119E}"/>
              </a:ext>
            </a:extLst>
          </p:cNvPr>
          <p:cNvSpPr/>
          <p:nvPr userDrawn="1"/>
        </p:nvSpPr>
        <p:spPr>
          <a:xfrm>
            <a:off x="1495424"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92D9F7EB-EB5B-5849-8960-87554EFE96A2}"/>
              </a:ext>
            </a:extLst>
          </p:cNvPr>
          <p:cNvSpPr/>
          <p:nvPr userDrawn="1"/>
        </p:nvSpPr>
        <p:spPr>
          <a:xfrm>
            <a:off x="2511472"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DCE8B47E-F0B9-2F48-81E2-0CFF01F4019C}"/>
              </a:ext>
            </a:extLst>
          </p:cNvPr>
          <p:cNvSpPr/>
          <p:nvPr userDrawn="1"/>
        </p:nvSpPr>
        <p:spPr>
          <a:xfrm>
            <a:off x="3527520"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6A52769C-586D-0547-8B43-FDA5D125AC4A}"/>
              </a:ext>
            </a:extLst>
          </p:cNvPr>
          <p:cNvSpPr/>
          <p:nvPr userDrawn="1"/>
        </p:nvSpPr>
        <p:spPr>
          <a:xfrm>
            <a:off x="4543568"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14832484-9AF3-3040-B362-12AFCE82E568}"/>
              </a:ext>
            </a:extLst>
          </p:cNvPr>
          <p:cNvSpPr/>
          <p:nvPr userDrawn="1"/>
        </p:nvSpPr>
        <p:spPr>
          <a:xfrm>
            <a:off x="5559616"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9B343D7-5277-2544-8430-448DEC700E1E}"/>
              </a:ext>
            </a:extLst>
          </p:cNvPr>
          <p:cNvSpPr/>
          <p:nvPr userDrawn="1"/>
        </p:nvSpPr>
        <p:spPr>
          <a:xfrm>
            <a:off x="6575664"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82C02EB-B68E-9044-994A-65588C5F126D}"/>
              </a:ext>
            </a:extLst>
          </p:cNvPr>
          <p:cNvSpPr/>
          <p:nvPr userDrawn="1"/>
        </p:nvSpPr>
        <p:spPr>
          <a:xfrm>
            <a:off x="7591712"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22BE44DB-D273-AB46-89D2-7C2B30912659}"/>
              </a:ext>
            </a:extLst>
          </p:cNvPr>
          <p:cNvSpPr/>
          <p:nvPr userDrawn="1"/>
        </p:nvSpPr>
        <p:spPr>
          <a:xfrm>
            <a:off x="8607760"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13E20485-2E4B-9B4C-AE6B-3C1B1509B043}"/>
              </a:ext>
            </a:extLst>
          </p:cNvPr>
          <p:cNvSpPr/>
          <p:nvPr userDrawn="1"/>
        </p:nvSpPr>
        <p:spPr>
          <a:xfrm>
            <a:off x="9623808"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284C2AF-F9F6-6943-AF27-AD08B011A677}"/>
              </a:ext>
            </a:extLst>
          </p:cNvPr>
          <p:cNvSpPr/>
          <p:nvPr userDrawn="1"/>
        </p:nvSpPr>
        <p:spPr>
          <a:xfrm>
            <a:off x="10639856" y="5115784"/>
            <a:ext cx="838200" cy="838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3665E85D-8861-794D-A0B5-7227A4A9BDEC}"/>
              </a:ext>
            </a:extLst>
          </p:cNvPr>
          <p:cNvSpPr/>
          <p:nvPr userDrawn="1"/>
        </p:nvSpPr>
        <p:spPr>
          <a:xfrm>
            <a:off x="12635555" y="-5461"/>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All items on these slides are editable. You can change the </a:t>
            </a:r>
            <a:r>
              <a:rPr lang="en-US" sz="1600" dirty="0" err="1">
                <a:solidFill>
                  <a:schemeClr val="tx2"/>
                </a:solidFill>
              </a:rPr>
              <a:t>colour</a:t>
            </a:r>
            <a:r>
              <a:rPr lang="en-US" sz="1600" dirty="0">
                <a:solidFill>
                  <a:schemeClr val="tx2"/>
                </a:solidFill>
              </a:rPr>
              <a:t>, outline and size easily as you do with other PowerPoint shapes.</a:t>
            </a:r>
          </a:p>
        </p:txBody>
      </p:sp>
    </p:spTree>
    <p:extLst>
      <p:ext uri="{BB962C8B-B14F-4D97-AF65-F5344CB8AC3E}">
        <p14:creationId xmlns:p14="http://schemas.microsoft.com/office/powerpoint/2010/main" val="298129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2005009" y="-2"/>
            <a:ext cx="10185395" cy="896472"/>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5012" y="98984"/>
            <a:ext cx="10185400" cy="698501"/>
          </a:xfrm>
        </p:spPr>
        <p:txBody>
          <a:bodyPr>
            <a:normAutofit/>
          </a:bodyPr>
          <a:lstStyle>
            <a:lvl1pPr>
              <a:defRPr sz="24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73062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extLst>
    <p:ext uri="{DCECCB84-F9BA-43D5-87BE-67443E8EF086}">
      <p15:sldGuideLst xmlns:p15="http://schemas.microsoft.com/office/powerpoint/2012/main">
        <p15:guide id="2" pos="7" userDrawn="1">
          <p15:clr>
            <a:srgbClr val="FBAE40"/>
          </p15:clr>
        </p15:guide>
        <p15:guide id="3" pos="753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Animating TItle Bar">
    <p:spTree>
      <p:nvGrpSpPr>
        <p:cNvPr id="1" name=""/>
        <p:cNvGrpSpPr/>
        <p:nvPr/>
      </p:nvGrpSpPr>
      <p:grpSpPr>
        <a:xfrm>
          <a:off x="0" y="0"/>
          <a:ext cx="0" cy="0"/>
          <a:chOff x="0" y="0"/>
          <a:chExt cx="0" cy="0"/>
        </a:xfrm>
      </p:grpSpPr>
      <p:sp>
        <p:nvSpPr>
          <p:cNvPr id="7" name="Rectangle 6"/>
          <p:cNvSpPr/>
          <p:nvPr userDrawn="1"/>
        </p:nvSpPr>
        <p:spPr>
          <a:xfrm flipH="1" flipV="1">
            <a:off x="2005010" y="-1"/>
            <a:ext cx="10185395"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5012" y="98984"/>
            <a:ext cx="10185400" cy="698501"/>
          </a:xfrm>
        </p:spPr>
        <p:txBody>
          <a:bodyPr>
            <a:normAutofit/>
          </a:bodyPr>
          <a:lstStyle>
            <a:lvl1pPr>
              <a:defRPr sz="24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9841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753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eacons of Excellence">
    <p:spTree>
      <p:nvGrpSpPr>
        <p:cNvPr id="1" name=""/>
        <p:cNvGrpSpPr/>
        <p:nvPr/>
      </p:nvGrpSpPr>
      <p:grpSpPr>
        <a:xfrm>
          <a:off x="0" y="0"/>
          <a:ext cx="0" cy="0"/>
          <a:chOff x="0" y="0"/>
          <a:chExt cx="0" cy="0"/>
        </a:xfrm>
      </p:grpSpPr>
      <p:sp>
        <p:nvSpPr>
          <p:cNvPr id="7" name="Rectangle 6"/>
          <p:cNvSpPr/>
          <p:nvPr userDrawn="1"/>
        </p:nvSpPr>
        <p:spPr>
          <a:xfrm flipH="1" flipV="1">
            <a:off x="0" y="-1"/>
            <a:ext cx="12192000" cy="6857999"/>
          </a:xfrm>
          <a:prstGeom prst="rect">
            <a:avLst/>
          </a:prstGeom>
          <a:gradFill flip="none" rotWithShape="1">
            <a:gsLst>
              <a:gs pos="50000">
                <a:srgbClr val="0E6394"/>
              </a:gs>
              <a:gs pos="17000">
                <a:srgbClr val="009BBD"/>
              </a:gs>
              <a:gs pos="100000">
                <a:srgbClr val="1B2A6B"/>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443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4" name="Rectangle 13"/>
          <p:cNvSpPr/>
          <p:nvPr userDrawn="1"/>
        </p:nvSpPr>
        <p:spPr>
          <a:xfrm>
            <a:off x="5" y="4"/>
            <a:ext cx="12192000" cy="78747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51" tIns="43972" rIns="87951" bIns="43972" spcCol="0" rtlCol="0" anchor="ctr"/>
          <a:lstStyle/>
          <a:p>
            <a:pPr algn="ctr" defTabSz="1214358"/>
            <a:endParaRPr lang="en-US" sz="1800">
              <a:solidFill>
                <a:prstClr val="white"/>
              </a:solidFill>
            </a:endParaRPr>
          </a:p>
        </p:txBody>
      </p:sp>
      <p:sp>
        <p:nvSpPr>
          <p:cNvPr id="2" name="Title 1"/>
          <p:cNvSpPr>
            <a:spLocks noGrp="1"/>
          </p:cNvSpPr>
          <p:nvPr>
            <p:ph type="title"/>
          </p:nvPr>
        </p:nvSpPr>
        <p:spPr>
          <a:xfrm>
            <a:off x="117216" y="161934"/>
            <a:ext cx="7319802" cy="473240"/>
          </a:xfrm>
        </p:spPr>
        <p:txBody>
          <a:bodyPr/>
          <a:lstStyle>
            <a:lvl1pPr>
              <a:defRPr sz="2800" b="1">
                <a:solidFill>
                  <a:schemeClr val="bg1"/>
                </a:solidFill>
              </a:defRPr>
            </a:lvl1pPr>
          </a:lstStyle>
          <a:p>
            <a:r>
              <a:rPr lang="en-US" dirty="0"/>
              <a:t>Click to edit Master title style</a:t>
            </a:r>
            <a:endParaRPr lang="en-GB" dirty="0"/>
          </a:p>
        </p:txBody>
      </p:sp>
      <p:sp>
        <p:nvSpPr>
          <p:cNvPr id="4" name="Rectangle 3"/>
          <p:cNvSpPr/>
          <p:nvPr userDrawn="1"/>
        </p:nvSpPr>
        <p:spPr>
          <a:xfrm flipV="1">
            <a:off x="5" y="741758"/>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7951" tIns="43972" rIns="87951" bIns="43972" spcCol="0" rtlCol="0" anchor="ctr"/>
          <a:lstStyle/>
          <a:p>
            <a:pPr algn="ctr" defTabSz="1214358"/>
            <a:endParaRPr lang="en-US" sz="1800">
              <a:solidFill>
                <a:prstClr val="white"/>
              </a:solidFill>
            </a:endParaRPr>
          </a:p>
        </p:txBody>
      </p:sp>
    </p:spTree>
    <p:extLst>
      <p:ext uri="{BB962C8B-B14F-4D97-AF65-F5344CB8AC3E}">
        <p14:creationId xmlns:p14="http://schemas.microsoft.com/office/powerpoint/2010/main" val="242428631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 Earth">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Add presentation title – Arial 32pt</a:t>
            </a:r>
            <a:endParaRPr lang="en-GB" dirty="0"/>
          </a:p>
        </p:txBody>
      </p:sp>
      <p:pic>
        <p:nvPicPr>
          <p:cNvPr id="11" name="Picture 10">
            <a:extLst>
              <a:ext uri="{FF2B5EF4-FFF2-40B4-BE49-F238E27FC236}">
                <a16:creationId xmlns:a16="http://schemas.microsoft.com/office/drawing/2014/main" id="{78857659-1700-314E-B00F-79040D7445A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
        <p:nvSpPr>
          <p:cNvPr id="7" name="Subtitle 2">
            <a:extLst>
              <a:ext uri="{FF2B5EF4-FFF2-40B4-BE49-F238E27FC236}">
                <a16:creationId xmlns:a16="http://schemas.microsoft.com/office/drawing/2014/main" id="{A158B21E-1070-014B-B9DF-CC6AE4E330F3}"/>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solidFill>
                  <a:srgbClr val="FFFFFF"/>
                </a:solidFill>
                <a:effectLst/>
                <a:latin typeface="Arial" panose="020B0604020202020204" pitchFamily="34" charset="0"/>
              </a:rPr>
              <a:t>Add presenter name or subtitle – Arial 24pt</a:t>
            </a:r>
          </a:p>
        </p:txBody>
      </p:sp>
      <p:sp>
        <p:nvSpPr>
          <p:cNvPr id="8" name="Rectangle 7">
            <a:extLst>
              <a:ext uri="{FF2B5EF4-FFF2-40B4-BE49-F238E27FC236}">
                <a16:creationId xmlns:a16="http://schemas.microsoft.com/office/drawing/2014/main" id="{8CE7FB5A-28C0-E64E-9FEF-7D9F37C42C4A}"/>
              </a:ext>
            </a:extLst>
          </p:cNvPr>
          <p:cNvSpPr/>
          <p:nvPr userDrawn="1"/>
        </p:nvSpPr>
        <p:spPr>
          <a:xfrm>
            <a:off x="12635555" y="0"/>
            <a:ext cx="2399411" cy="239941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Use the ‘New Slide’ </a:t>
            </a:r>
            <a:br>
              <a:rPr lang="en-US" sz="1600" dirty="0">
                <a:solidFill>
                  <a:schemeClr val="tx2"/>
                </a:solidFill>
              </a:rPr>
            </a:br>
            <a:r>
              <a:rPr lang="en-US" sz="1600" dirty="0">
                <a:solidFill>
                  <a:schemeClr val="tx2"/>
                </a:solidFill>
              </a:rPr>
              <a:t>or ‘Layout’ buttons for different cover slide options.</a:t>
            </a:r>
          </a:p>
        </p:txBody>
      </p:sp>
      <p:sp>
        <p:nvSpPr>
          <p:cNvPr id="4" name="Text Placeholder 3">
            <a:extLst>
              <a:ext uri="{FF2B5EF4-FFF2-40B4-BE49-F238E27FC236}">
                <a16:creationId xmlns:a16="http://schemas.microsoft.com/office/drawing/2014/main" id="{0882309C-2C73-D748-AA1B-AB05B98A64B0}"/>
              </a:ext>
            </a:extLst>
          </p:cNvPr>
          <p:cNvSpPr>
            <a:spLocks noGrp="1"/>
          </p:cNvSpPr>
          <p:nvPr>
            <p:ph type="body" sz="quarter" idx="12" hasCustomPrompt="1"/>
          </p:nvPr>
        </p:nvSpPr>
        <p:spPr>
          <a:xfrm>
            <a:off x="8848725" y="4194626"/>
            <a:ext cx="3343275" cy="1535613"/>
          </a:xfrm>
          <a:prstGeom prst="rect">
            <a:avLst/>
          </a:prstGeom>
          <a:solidFill>
            <a:schemeClr val="bg1"/>
          </a:solidFill>
        </p:spPr>
        <p:txBody>
          <a:bodyPr anchor="ctr"/>
          <a:lstStyle>
            <a:lvl1pPr marL="0" indent="0" algn="ctr">
              <a:buNone/>
              <a:defRPr sz="1800">
                <a:solidFill>
                  <a:schemeClr val="accent5"/>
                </a:solidFill>
              </a:defRPr>
            </a:lvl1pPr>
          </a:lstStyle>
          <a:p>
            <a:pPr lvl="0"/>
            <a:r>
              <a:rPr lang="en-GB" dirty="0"/>
              <a:t> </a:t>
            </a:r>
            <a:endParaRPr lang="en-US" dirty="0"/>
          </a:p>
        </p:txBody>
      </p:sp>
      <p:sp>
        <p:nvSpPr>
          <p:cNvPr id="9" name="Rectangle 8">
            <a:extLst>
              <a:ext uri="{FF2B5EF4-FFF2-40B4-BE49-F238E27FC236}">
                <a16:creationId xmlns:a16="http://schemas.microsoft.com/office/drawing/2014/main" id="{88CE00DA-F948-9449-B3A1-D7A1FAA0F09F}"/>
              </a:ext>
            </a:extLst>
          </p:cNvPr>
          <p:cNvSpPr/>
          <p:nvPr userDrawn="1"/>
        </p:nvSpPr>
        <p:spPr>
          <a:xfrm>
            <a:off x="12635555" y="4194626"/>
            <a:ext cx="1550894" cy="155089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US" sz="1600" dirty="0">
                <a:solidFill>
                  <a:schemeClr val="tx2"/>
                </a:solidFill>
              </a:rPr>
              <a:t>Add a partner logo</a:t>
            </a:r>
            <a:br>
              <a:rPr lang="en-US" sz="1600" dirty="0">
                <a:solidFill>
                  <a:schemeClr val="tx2"/>
                </a:solidFill>
              </a:rPr>
            </a:br>
            <a:r>
              <a:rPr lang="en-US" sz="1600" dirty="0">
                <a:solidFill>
                  <a:schemeClr val="tx2"/>
                </a:solidFill>
              </a:rPr>
              <a:t>here if required</a:t>
            </a:r>
          </a:p>
        </p:txBody>
      </p:sp>
      <p:sp>
        <p:nvSpPr>
          <p:cNvPr id="10" name="Arc 9">
            <a:extLst>
              <a:ext uri="{FF2B5EF4-FFF2-40B4-BE49-F238E27FC236}">
                <a16:creationId xmlns:a16="http://schemas.microsoft.com/office/drawing/2014/main" id="{4CE4322B-60FD-4247-98CC-5B3D3101F0D7}"/>
              </a:ext>
            </a:extLst>
          </p:cNvPr>
          <p:cNvSpPr/>
          <p:nvPr userDrawn="1"/>
        </p:nvSpPr>
        <p:spPr>
          <a:xfrm>
            <a:off x="12335916" y="5239452"/>
            <a:ext cx="1012135" cy="1012135"/>
          </a:xfrm>
          <a:prstGeom prst="arc">
            <a:avLst>
              <a:gd name="adj1" fmla="val 818360"/>
              <a:gd name="adj2" fmla="val 9300445"/>
            </a:avLst>
          </a:prstGeom>
          <a:ln w="1587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0854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E23AA1-5E84-1542-85FA-0AD28CCBD63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774767" cy="1027487"/>
          </a:xfrm>
          <a:prstGeom prst="rect">
            <a:avLst/>
          </a:prstGeom>
        </p:spPr>
      </p:pic>
      <p:sp>
        <p:nvSpPr>
          <p:cNvPr id="6" name="Title 1">
            <a:extLst>
              <a:ext uri="{FF2B5EF4-FFF2-40B4-BE49-F238E27FC236}">
                <a16:creationId xmlns:a16="http://schemas.microsoft.com/office/drawing/2014/main" id="{B3B6D91D-08CC-8B40-9A20-FA411810223C}"/>
              </a:ext>
            </a:extLst>
          </p:cNvPr>
          <p:cNvSpPr>
            <a:spLocks noGrp="1"/>
          </p:cNvSpPr>
          <p:nvPr>
            <p:ph type="ctrTitle" hasCustomPrompt="1"/>
          </p:nvPr>
        </p:nvSpPr>
        <p:spPr>
          <a:xfrm>
            <a:off x="3787140" y="1127760"/>
            <a:ext cx="4610100" cy="3066867"/>
          </a:xfrm>
          <a:prstGeom prst="rect">
            <a:avLst/>
          </a:prstGeom>
        </p:spPr>
        <p:txBody>
          <a:bodyPr anchor="ctr" anchorCtr="0">
            <a:normAutofit/>
          </a:bodyPr>
          <a:lstStyle>
            <a:lvl1pPr algn="ctr">
              <a:defRPr sz="3200" b="1" baseline="0">
                <a:solidFill>
                  <a:schemeClr val="bg1"/>
                </a:solidFill>
                <a:latin typeface="Arial" panose="020B0604020202020204" pitchFamily="34" charset="0"/>
                <a:cs typeface="Arial" panose="020B0604020202020204" pitchFamily="34" charset="0"/>
              </a:defRPr>
            </a:lvl1pPr>
          </a:lstStyle>
          <a:p>
            <a:r>
              <a:rPr lang="en-US" dirty="0"/>
              <a:t>Add presentation title – Arial 32pt</a:t>
            </a:r>
            <a:endParaRPr lang="en-GB" dirty="0"/>
          </a:p>
        </p:txBody>
      </p:sp>
      <p:sp>
        <p:nvSpPr>
          <p:cNvPr id="8" name="Subtitle 2">
            <a:extLst>
              <a:ext uri="{FF2B5EF4-FFF2-40B4-BE49-F238E27FC236}">
                <a16:creationId xmlns:a16="http://schemas.microsoft.com/office/drawing/2014/main" id="{61D62B56-9FE8-D94E-A6EA-EC6A8F16943B}"/>
              </a:ext>
            </a:extLst>
          </p:cNvPr>
          <p:cNvSpPr>
            <a:spLocks noGrp="1"/>
          </p:cNvSpPr>
          <p:nvPr>
            <p:ph type="subTitle" idx="1" hasCustomPrompt="1"/>
          </p:nvPr>
        </p:nvSpPr>
        <p:spPr>
          <a:xfrm>
            <a:off x="3794760" y="4194626"/>
            <a:ext cx="4625340" cy="1535613"/>
          </a:xfrm>
          <a:prstGeom prst="rect">
            <a:avLst/>
          </a:prstGeom>
        </p:spPr>
        <p:txBody>
          <a:bodyPr anchor="ctr">
            <a:normAutofit/>
          </a:bodyPr>
          <a:lstStyle>
            <a:lvl1pPr marL="0" indent="0" algn="ctr">
              <a:buNone/>
              <a:defRPr lang="en-GB" sz="240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solidFill>
                  <a:srgbClr val="FFFFFF"/>
                </a:solidFill>
                <a:effectLst/>
                <a:latin typeface="Arial" panose="020B0604020202020204" pitchFamily="34" charset="0"/>
              </a:rPr>
              <a:t>Add presenter name or subtitle – Arial 24pt</a:t>
            </a:r>
          </a:p>
        </p:txBody>
      </p:sp>
    </p:spTree>
    <p:extLst>
      <p:ext uri="{BB962C8B-B14F-4D97-AF65-F5344CB8AC3E}">
        <p14:creationId xmlns:p14="http://schemas.microsoft.com/office/powerpoint/2010/main" val="3425368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flipH="1" flipV="1">
            <a:off x="-3" y="0"/>
            <a:ext cx="12190413"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002004" y="1"/>
            <a:ext cx="10194758" cy="896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002004" y="98987"/>
            <a:ext cx="10189995" cy="69849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E112F-1B58-4F80-8548-230F871317D2}" type="datetimeFigureOut">
              <a:rPr lang="en-GB" smtClean="0"/>
              <a:t>24/11/2025</a:t>
            </a:fld>
            <a:endParaRPr lang="en-GB"/>
          </a:p>
        </p:txBody>
      </p:sp>
      <p:pic>
        <p:nvPicPr>
          <p:cNvPr id="10" name="Picture 9"/>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2" y="0"/>
            <a:ext cx="1696455" cy="625991"/>
          </a:xfrm>
          <a:prstGeom prst="rect">
            <a:avLst/>
          </a:prstGeom>
        </p:spPr>
      </p:pic>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2D6D5-F6C2-4C88-B07F-0F9DC0B2C389}" type="slidenum">
              <a:rPr lang="en-GB" smtClean="0"/>
              <a:t>‹#›</a:t>
            </a:fld>
            <a:endParaRPr lang="en-GB"/>
          </a:p>
        </p:txBody>
      </p:sp>
      <p:cxnSp>
        <p:nvCxnSpPr>
          <p:cNvPr id="8" name="Straight Connector 7"/>
          <p:cNvCxnSpPr>
            <a:cxnSpLocks/>
          </p:cNvCxnSpPr>
          <p:nvPr userDrawn="1"/>
        </p:nvCxnSpPr>
        <p:spPr>
          <a:xfrm>
            <a:off x="1997242" y="0"/>
            <a:ext cx="0" cy="896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49141"/>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62" r:id="rId3"/>
    <p:sldLayoutId id="2147483650" r:id="rId4"/>
    <p:sldLayoutId id="2147483658" r:id="rId5"/>
    <p:sldLayoutId id="214748365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
            <a:ext cx="12192000" cy="69293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90773" y="187758"/>
            <a:ext cx="7380211" cy="564286"/>
          </a:xfrm>
          <a:prstGeom prst="rect">
            <a:avLst/>
          </a:prstGeom>
        </p:spPr>
        <p:txBody>
          <a:bodyPr vert="horz" lIns="121162" tIns="60582" rIns="121162" bIns="60582"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31" y="1053286"/>
            <a:ext cx="10972801" cy="5072359"/>
          </a:xfrm>
          <a:prstGeom prst="rect">
            <a:avLst/>
          </a:prstGeom>
        </p:spPr>
        <p:txBody>
          <a:bodyPr vert="horz" lIns="121162" tIns="60582" rIns="121162" bIns="6058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35" y="6356364"/>
            <a:ext cx="2844801" cy="366183"/>
          </a:xfrm>
          <a:prstGeom prst="rect">
            <a:avLst/>
          </a:prstGeom>
        </p:spPr>
        <p:txBody>
          <a:bodyPr vert="horz" lIns="121162" tIns="60582" rIns="121162" bIns="60582" rtlCol="0" anchor="ctr"/>
          <a:lstStyle>
            <a:lvl1pPr algn="l">
              <a:defRPr sz="1500">
                <a:solidFill>
                  <a:schemeClr val="tx1">
                    <a:tint val="75000"/>
                  </a:schemeClr>
                </a:solidFill>
              </a:defRPr>
            </a:lvl1pPr>
          </a:lstStyle>
          <a:p>
            <a:pPr defTabSz="1214358"/>
            <a:fld id="{137EBBC7-1135-4F53-B6A4-1FD829D30138}" type="datetimeFigureOut">
              <a:rPr lang="en-GB" smtClean="0">
                <a:solidFill>
                  <a:prstClr val="black">
                    <a:tint val="75000"/>
                  </a:prstClr>
                </a:solidFill>
              </a:rPr>
              <a:pPr defTabSz="1214358"/>
              <a:t>24/11/2025</a:t>
            </a:fld>
            <a:endParaRPr lang="en-GB">
              <a:solidFill>
                <a:prstClr val="black">
                  <a:tint val="75000"/>
                </a:prstClr>
              </a:solidFill>
            </a:endParaRPr>
          </a:p>
        </p:txBody>
      </p:sp>
      <p:sp>
        <p:nvSpPr>
          <p:cNvPr id="5" name="Footer Placeholder 4"/>
          <p:cNvSpPr>
            <a:spLocks noGrp="1"/>
          </p:cNvSpPr>
          <p:nvPr>
            <p:ph type="ftr" sz="quarter" idx="3"/>
          </p:nvPr>
        </p:nvSpPr>
        <p:spPr>
          <a:xfrm>
            <a:off x="4165605" y="6356364"/>
            <a:ext cx="3860800" cy="366183"/>
          </a:xfrm>
          <a:prstGeom prst="rect">
            <a:avLst/>
          </a:prstGeom>
        </p:spPr>
        <p:txBody>
          <a:bodyPr vert="horz" lIns="121162" tIns="60582" rIns="121162" bIns="60582" rtlCol="0" anchor="ctr"/>
          <a:lstStyle>
            <a:lvl1pPr algn="ctr">
              <a:defRPr sz="1500">
                <a:solidFill>
                  <a:schemeClr val="tx1">
                    <a:tint val="75000"/>
                  </a:schemeClr>
                </a:solidFill>
              </a:defRPr>
            </a:lvl1pPr>
          </a:lstStyle>
          <a:p>
            <a:pPr defTabSz="1214358"/>
            <a:endParaRPr lang="en-GB">
              <a:solidFill>
                <a:prstClr val="black">
                  <a:tint val="75000"/>
                </a:prstClr>
              </a:solidFill>
            </a:endParaRPr>
          </a:p>
        </p:txBody>
      </p:sp>
      <p:sp>
        <p:nvSpPr>
          <p:cNvPr id="6" name="Slide Number Placeholder 5"/>
          <p:cNvSpPr>
            <a:spLocks noGrp="1"/>
          </p:cNvSpPr>
          <p:nvPr>
            <p:ph type="sldNum" sz="quarter" idx="4"/>
          </p:nvPr>
        </p:nvSpPr>
        <p:spPr>
          <a:xfrm>
            <a:off x="8737636" y="6356364"/>
            <a:ext cx="2844801" cy="366183"/>
          </a:xfrm>
          <a:prstGeom prst="rect">
            <a:avLst/>
          </a:prstGeom>
        </p:spPr>
        <p:txBody>
          <a:bodyPr vert="horz" lIns="121162" tIns="60582" rIns="121162" bIns="60582" rtlCol="0" anchor="ctr"/>
          <a:lstStyle>
            <a:lvl1pPr algn="r">
              <a:defRPr sz="1500">
                <a:solidFill>
                  <a:schemeClr val="tx1">
                    <a:tint val="75000"/>
                  </a:schemeClr>
                </a:solidFill>
              </a:defRPr>
            </a:lvl1pPr>
          </a:lstStyle>
          <a:p>
            <a:pPr defTabSz="1214358"/>
            <a:fld id="{EFE3ECAA-E2FC-40FE-B637-1FCEFF4BB8E8}" type="slidenum">
              <a:rPr lang="en-GB" smtClean="0">
                <a:solidFill>
                  <a:prstClr val="black">
                    <a:tint val="75000"/>
                  </a:prstClr>
                </a:solidFill>
              </a:rPr>
              <a:pPr defTabSz="1214358"/>
              <a:t>‹#›</a:t>
            </a:fld>
            <a:endParaRPr lang="en-GB">
              <a:solidFill>
                <a:prstClr val="black">
                  <a:tint val="75000"/>
                </a:prstClr>
              </a:solidFill>
            </a:endParaRPr>
          </a:p>
        </p:txBody>
      </p:sp>
    </p:spTree>
    <p:extLst>
      <p:ext uri="{BB962C8B-B14F-4D97-AF65-F5344CB8AC3E}">
        <p14:creationId xmlns:p14="http://schemas.microsoft.com/office/powerpoint/2010/main" val="143591488"/>
      </p:ext>
    </p:extLst>
  </p:cSld>
  <p:clrMap bg1="lt1" tx1="dk1" bg2="lt2" tx2="dk2" accent1="accent1" accent2="accent2" accent3="accent3" accent4="accent4" accent5="accent5" accent6="accent6" hlink="hlink" folHlink="folHlink"/>
  <p:sldLayoutIdLst>
    <p:sldLayoutId id="2147483660" r:id="rId1"/>
  </p:sldLayoutIdLst>
  <p:transition>
    <p:fade/>
  </p:transition>
  <p:txStyles>
    <p:titleStyle>
      <a:lvl1pPr algn="l" defTabSz="1214358" rtl="0" eaLnBrk="1" latinLnBrk="0" hangingPunct="1">
        <a:spcBef>
          <a:spcPct val="0"/>
        </a:spcBef>
        <a:buNone/>
        <a:defRPr sz="2400" kern="1200">
          <a:solidFill>
            <a:schemeClr val="bg1"/>
          </a:solidFill>
          <a:latin typeface="+mj-lt"/>
          <a:ea typeface="+mj-ea"/>
          <a:cs typeface="+mj-cs"/>
        </a:defRPr>
      </a:lvl1pPr>
    </p:titleStyle>
    <p:bodyStyle>
      <a:lvl1pPr marL="455387" indent="-455387" algn="l" defTabSz="1214358" rtl="0" eaLnBrk="1" latinLnBrk="0" hangingPunct="1">
        <a:spcBef>
          <a:spcPct val="20000"/>
        </a:spcBef>
        <a:buFont typeface="Arial" pitchFamily="34" charset="0"/>
        <a:buChar char="•"/>
        <a:defRPr sz="2899" kern="1200">
          <a:solidFill>
            <a:schemeClr val="tx1"/>
          </a:solidFill>
          <a:latin typeface="+mn-lt"/>
          <a:ea typeface="+mn-ea"/>
          <a:cs typeface="+mn-cs"/>
        </a:defRPr>
      </a:lvl1pPr>
      <a:lvl2pPr marL="986668" indent="-379472" algn="l" defTabSz="1214358"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517954" indent="-303602" algn="l" defTabSz="1214358"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2125126" indent="-303602" algn="l" defTabSz="1214358"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2732313" indent="-303602" algn="l" defTabSz="1214358"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3339493" indent="-303602" algn="l" defTabSz="1214358"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46671" indent="-303602" algn="l" defTabSz="1214358"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53852" indent="-303602" algn="l" defTabSz="1214358"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61025" indent="-303602" algn="l" defTabSz="1214358"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4358" rtl="0" eaLnBrk="1" latinLnBrk="0" hangingPunct="1">
        <a:defRPr sz="2400" kern="1200">
          <a:solidFill>
            <a:schemeClr val="tx1"/>
          </a:solidFill>
          <a:latin typeface="+mn-lt"/>
          <a:ea typeface="+mn-ea"/>
          <a:cs typeface="+mn-cs"/>
        </a:defRPr>
      </a:lvl1pPr>
      <a:lvl2pPr marL="607181" algn="l" defTabSz="1214358" rtl="0" eaLnBrk="1" latinLnBrk="0" hangingPunct="1">
        <a:defRPr sz="2400" kern="1200">
          <a:solidFill>
            <a:schemeClr val="tx1"/>
          </a:solidFill>
          <a:latin typeface="+mn-lt"/>
          <a:ea typeface="+mn-ea"/>
          <a:cs typeface="+mn-cs"/>
        </a:defRPr>
      </a:lvl2pPr>
      <a:lvl3pPr marL="1214358" algn="l" defTabSz="1214358" rtl="0" eaLnBrk="1" latinLnBrk="0" hangingPunct="1">
        <a:defRPr sz="2400" kern="1200">
          <a:solidFill>
            <a:schemeClr val="tx1"/>
          </a:solidFill>
          <a:latin typeface="+mn-lt"/>
          <a:ea typeface="+mn-ea"/>
          <a:cs typeface="+mn-cs"/>
        </a:defRPr>
      </a:lvl3pPr>
      <a:lvl4pPr marL="1821542" algn="l" defTabSz="1214358" rtl="0" eaLnBrk="1" latinLnBrk="0" hangingPunct="1">
        <a:defRPr sz="2400" kern="1200">
          <a:solidFill>
            <a:schemeClr val="tx1"/>
          </a:solidFill>
          <a:latin typeface="+mn-lt"/>
          <a:ea typeface="+mn-ea"/>
          <a:cs typeface="+mn-cs"/>
        </a:defRPr>
      </a:lvl4pPr>
      <a:lvl5pPr marL="2428712" algn="l" defTabSz="1214358" rtl="0" eaLnBrk="1" latinLnBrk="0" hangingPunct="1">
        <a:defRPr sz="2400" kern="1200">
          <a:solidFill>
            <a:schemeClr val="tx1"/>
          </a:solidFill>
          <a:latin typeface="+mn-lt"/>
          <a:ea typeface="+mn-ea"/>
          <a:cs typeface="+mn-cs"/>
        </a:defRPr>
      </a:lvl5pPr>
      <a:lvl6pPr marL="3035905" algn="l" defTabSz="1214358" rtl="0" eaLnBrk="1" latinLnBrk="0" hangingPunct="1">
        <a:defRPr sz="2400" kern="1200">
          <a:solidFill>
            <a:schemeClr val="tx1"/>
          </a:solidFill>
          <a:latin typeface="+mn-lt"/>
          <a:ea typeface="+mn-ea"/>
          <a:cs typeface="+mn-cs"/>
        </a:defRPr>
      </a:lvl6pPr>
      <a:lvl7pPr marL="3643081" algn="l" defTabSz="1214358" rtl="0" eaLnBrk="1" latinLnBrk="0" hangingPunct="1">
        <a:defRPr sz="2400" kern="1200">
          <a:solidFill>
            <a:schemeClr val="tx1"/>
          </a:solidFill>
          <a:latin typeface="+mn-lt"/>
          <a:ea typeface="+mn-ea"/>
          <a:cs typeface="+mn-cs"/>
        </a:defRPr>
      </a:lvl7pPr>
      <a:lvl8pPr marL="4250264" algn="l" defTabSz="1214358" rtl="0" eaLnBrk="1" latinLnBrk="0" hangingPunct="1">
        <a:defRPr sz="2400" kern="1200">
          <a:solidFill>
            <a:schemeClr val="tx1"/>
          </a:solidFill>
          <a:latin typeface="+mn-lt"/>
          <a:ea typeface="+mn-ea"/>
          <a:cs typeface="+mn-cs"/>
        </a:defRPr>
      </a:lvl8pPr>
      <a:lvl9pPr marL="4857435" algn="l" defTabSz="1214358"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79377" y="6356350"/>
            <a:ext cx="28868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70619-D170-48E7-B25D-293F3BFD294D}" type="datetime4">
              <a:rPr lang="en-GB" smtClean="0"/>
              <a:t>24 November 2025</a:t>
            </a:fld>
            <a:endParaRPr lang="en-GB"/>
          </a:p>
        </p:txBody>
      </p:sp>
      <p:sp>
        <p:nvSpPr>
          <p:cNvPr id="5" name="Footer Placeholder 4"/>
          <p:cNvSpPr>
            <a:spLocks noGrp="1"/>
          </p:cNvSpPr>
          <p:nvPr>
            <p:ph type="ftr" sz="quarter" idx="3"/>
          </p:nvPr>
        </p:nvSpPr>
        <p:spPr>
          <a:xfrm>
            <a:off x="404019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Name, Department</a:t>
            </a:r>
            <a:endParaRPr lang="en-GB" dirty="0"/>
          </a:p>
        </p:txBody>
      </p:sp>
      <p:sp>
        <p:nvSpPr>
          <p:cNvPr id="6" name="Slide Number Placeholder 5"/>
          <p:cNvSpPr>
            <a:spLocks noGrp="1"/>
          </p:cNvSpPr>
          <p:nvPr>
            <p:ph type="sldNum" sz="quarter" idx="4"/>
          </p:nvPr>
        </p:nvSpPr>
        <p:spPr>
          <a:xfrm>
            <a:off x="8828967" y="6356350"/>
            <a:ext cx="290810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F530E-1875-46E6-901C-76683197A1B3}" type="slidenum">
              <a:rPr lang="en-GB" smtClean="0"/>
              <a:pPr/>
              <a:t>‹#›</a:t>
            </a:fld>
            <a:endParaRPr lang="en-GB"/>
          </a:p>
        </p:txBody>
      </p:sp>
    </p:spTree>
    <p:extLst>
      <p:ext uri="{BB962C8B-B14F-4D97-AF65-F5344CB8AC3E}">
        <p14:creationId xmlns:p14="http://schemas.microsoft.com/office/powerpoint/2010/main" val="60149242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hf hdr="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32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9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Quick Maths</a:t>
            </a:r>
          </a:p>
        </p:txBody>
      </p:sp>
      <p:sp>
        <p:nvSpPr>
          <p:cNvPr id="3" name="Content Placeholder 2"/>
          <p:cNvSpPr>
            <a:spLocks noGrp="1"/>
          </p:cNvSpPr>
          <p:nvPr>
            <p:ph sz="quarter" idx="13"/>
          </p:nvPr>
        </p:nvSpPr>
        <p:spPr>
          <a:xfrm>
            <a:off x="190905" y="1179733"/>
            <a:ext cx="11257699" cy="4395568"/>
          </a:xfrm>
        </p:spPr>
        <p:txBody>
          <a:bodyPr/>
          <a:lstStyle/>
          <a:p>
            <a:pPr marL="0" indent="0">
              <a:buNone/>
            </a:pPr>
            <a:r>
              <a:rPr lang="en-GB" sz="4400" b="1" dirty="0"/>
              <a:t>Fastest Correct Answer gets a prize!</a:t>
            </a:r>
            <a:endParaRPr lang="en-GB" sz="4400" dirty="0"/>
          </a:p>
          <a:p>
            <a:pPr marL="0" indent="0">
              <a:buNone/>
            </a:pPr>
            <a:endParaRPr lang="en-GB" sz="2000" dirty="0"/>
          </a:p>
          <a:p>
            <a:pPr marL="0" indent="0">
              <a:buNone/>
            </a:pPr>
            <a:endParaRPr lang="en-GB" sz="2000" dirty="0"/>
          </a:p>
        </p:txBody>
      </p:sp>
      <p:sp>
        <p:nvSpPr>
          <p:cNvPr id="2" name="Slide Number Placeholder 1"/>
          <p:cNvSpPr>
            <a:spLocks noGrp="1"/>
          </p:cNvSpPr>
          <p:nvPr>
            <p:ph type="sldNum" sz="quarter" idx="12"/>
          </p:nvPr>
        </p:nvSpPr>
        <p:spPr/>
        <p:txBody>
          <a:bodyPr/>
          <a:lstStyle/>
          <a:p>
            <a:fld id="{CBBF530E-1875-46E6-901C-76683197A1B3}" type="slidenum">
              <a:rPr lang="en-GB" smtClean="0"/>
              <a:pPr/>
              <a:t>1</a:t>
            </a:fld>
            <a:endParaRPr lang="en-GB"/>
          </a:p>
        </p:txBody>
      </p:sp>
      <p:pic>
        <p:nvPicPr>
          <p:cNvPr id="1026" name="Picture 2" descr="Soft Foam Bat &amp; Ball Toy Play Baseball Set - Ages 3+ | eBay UK">
            <a:extLst>
              <a:ext uri="{FF2B5EF4-FFF2-40B4-BE49-F238E27FC236}">
                <a16:creationId xmlns:a16="http://schemas.microsoft.com/office/drawing/2014/main" id="{074D6B8D-34E5-1222-B106-5D2773E10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206" y="2231040"/>
            <a:ext cx="2750207" cy="412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9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6F5C6-7EB4-83A0-625D-AB3EA2863E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952F95-99EF-BE0A-A093-60A812DFC86F}"/>
              </a:ext>
            </a:extLst>
          </p:cNvPr>
          <p:cNvSpPr>
            <a:spLocks noGrp="1"/>
          </p:cNvSpPr>
          <p:nvPr>
            <p:ph type="title"/>
          </p:nvPr>
        </p:nvSpPr>
        <p:spPr/>
        <p:txBody>
          <a:bodyPr/>
          <a:lstStyle/>
          <a:p>
            <a:r>
              <a:rPr lang="en-GB" dirty="0"/>
              <a:t>Learning Outcomes</a:t>
            </a:r>
          </a:p>
        </p:txBody>
      </p:sp>
      <p:sp>
        <p:nvSpPr>
          <p:cNvPr id="3" name="Content Placeholder 2">
            <a:extLst>
              <a:ext uri="{FF2B5EF4-FFF2-40B4-BE49-F238E27FC236}">
                <a16:creationId xmlns:a16="http://schemas.microsoft.com/office/drawing/2014/main" id="{F23F7241-0428-272B-734F-72D9E7131FC7}"/>
              </a:ext>
            </a:extLst>
          </p:cNvPr>
          <p:cNvSpPr>
            <a:spLocks noGrp="1"/>
          </p:cNvSpPr>
          <p:nvPr>
            <p:ph sz="quarter" idx="13"/>
          </p:nvPr>
        </p:nvSpPr>
        <p:spPr>
          <a:xfrm>
            <a:off x="190905" y="1179733"/>
            <a:ext cx="11257699" cy="4395568"/>
          </a:xfrm>
        </p:spPr>
        <p:txBody>
          <a:bodyPr/>
          <a:lstStyle/>
          <a:p>
            <a:r>
              <a:rPr lang="en-GB" dirty="0"/>
              <a:t>By the end of this session you should be able to…</a:t>
            </a:r>
          </a:p>
          <a:p>
            <a:endParaRPr lang="en-GB" dirty="0"/>
          </a:p>
          <a:p>
            <a:r>
              <a:rPr lang="en-GB" dirty="0"/>
              <a:t>Describe three basic theoretical frameworks of decision-making</a:t>
            </a:r>
          </a:p>
          <a:p>
            <a:r>
              <a:rPr lang="en-GB" dirty="0"/>
              <a:t>Understand a variety of cognitive biases and heuristics and how they might apply to design</a:t>
            </a:r>
          </a:p>
          <a:p>
            <a:r>
              <a:rPr lang="en-GB" dirty="0"/>
              <a:t>Critically </a:t>
            </a:r>
            <a:r>
              <a:rPr lang="en-GB" dirty="0" err="1"/>
              <a:t>analayse</a:t>
            </a:r>
            <a:r>
              <a:rPr lang="en-GB" dirty="0"/>
              <a:t> and compare the three frameworks.</a:t>
            </a:r>
          </a:p>
        </p:txBody>
      </p:sp>
      <p:sp>
        <p:nvSpPr>
          <p:cNvPr id="2" name="Slide Number Placeholder 1">
            <a:extLst>
              <a:ext uri="{FF2B5EF4-FFF2-40B4-BE49-F238E27FC236}">
                <a16:creationId xmlns:a16="http://schemas.microsoft.com/office/drawing/2014/main" id="{AFCB54A7-1229-5B30-2388-495848BBCA67}"/>
              </a:ext>
            </a:extLst>
          </p:cNvPr>
          <p:cNvSpPr>
            <a:spLocks noGrp="1"/>
          </p:cNvSpPr>
          <p:nvPr>
            <p:ph type="sldNum" sz="quarter" idx="12"/>
          </p:nvPr>
        </p:nvSpPr>
        <p:spPr/>
        <p:txBody>
          <a:bodyPr/>
          <a:lstStyle/>
          <a:p>
            <a:fld id="{CBBF530E-1875-46E6-901C-76683197A1B3}" type="slidenum">
              <a:rPr lang="en-GB" smtClean="0"/>
              <a:pPr/>
              <a:t>10</a:t>
            </a:fld>
            <a:endParaRPr lang="en-GB"/>
          </a:p>
        </p:txBody>
      </p:sp>
    </p:spTree>
    <p:extLst>
      <p:ext uri="{BB962C8B-B14F-4D97-AF65-F5344CB8AC3E}">
        <p14:creationId xmlns:p14="http://schemas.microsoft.com/office/powerpoint/2010/main" val="41836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9DC45-03E9-D31B-4D72-F41C58B86E5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9B0EE0-C285-400D-99D7-6A9E290535B4}"/>
              </a:ext>
            </a:extLst>
          </p:cNvPr>
          <p:cNvSpPr>
            <a:spLocks noGrp="1"/>
          </p:cNvSpPr>
          <p:nvPr>
            <p:ph type="title"/>
          </p:nvPr>
        </p:nvSpPr>
        <p:spPr/>
        <p:txBody>
          <a:bodyPr/>
          <a:lstStyle/>
          <a:p>
            <a:r>
              <a:rPr lang="en-GB" dirty="0"/>
              <a:t>The Three Approaches</a:t>
            </a:r>
          </a:p>
        </p:txBody>
      </p:sp>
      <p:sp>
        <p:nvSpPr>
          <p:cNvPr id="2" name="Slide Number Placeholder 1">
            <a:extLst>
              <a:ext uri="{FF2B5EF4-FFF2-40B4-BE49-F238E27FC236}">
                <a16:creationId xmlns:a16="http://schemas.microsoft.com/office/drawing/2014/main" id="{5B69416C-0EE0-14EE-8FE1-4436BC1833F9}"/>
              </a:ext>
            </a:extLst>
          </p:cNvPr>
          <p:cNvSpPr>
            <a:spLocks noGrp="1"/>
          </p:cNvSpPr>
          <p:nvPr>
            <p:ph type="sldNum" sz="quarter" idx="12"/>
          </p:nvPr>
        </p:nvSpPr>
        <p:spPr/>
        <p:txBody>
          <a:bodyPr/>
          <a:lstStyle/>
          <a:p>
            <a:fld id="{CBBF530E-1875-46E6-901C-76683197A1B3}" type="slidenum">
              <a:rPr lang="en-GB" smtClean="0"/>
              <a:pPr/>
              <a:t>11</a:t>
            </a:fld>
            <a:endParaRPr lang="en-GB"/>
          </a:p>
        </p:txBody>
      </p:sp>
      <p:graphicFrame>
        <p:nvGraphicFramePr>
          <p:cNvPr id="7" name="Content Placeholder 6">
            <a:extLst>
              <a:ext uri="{FF2B5EF4-FFF2-40B4-BE49-F238E27FC236}">
                <a16:creationId xmlns:a16="http://schemas.microsoft.com/office/drawing/2014/main" id="{2C782A02-38C6-EE29-52EE-A54EF3E485B0}"/>
              </a:ext>
            </a:extLst>
          </p:cNvPr>
          <p:cNvGraphicFramePr>
            <a:graphicFrameLocks noGrp="1"/>
          </p:cNvGraphicFramePr>
          <p:nvPr>
            <p:ph sz="quarter" idx="13"/>
            <p:extLst>
              <p:ext uri="{D42A27DB-BD31-4B8C-83A1-F6EECF244321}">
                <p14:modId xmlns:p14="http://schemas.microsoft.com/office/powerpoint/2010/main" val="1689478444"/>
              </p:ext>
            </p:extLst>
          </p:nvPr>
        </p:nvGraphicFramePr>
        <p:xfrm>
          <a:off x="189186" y="1097280"/>
          <a:ext cx="11834648" cy="5486400"/>
        </p:xfrm>
        <a:graphic>
          <a:graphicData uri="http://schemas.openxmlformats.org/drawingml/2006/table">
            <a:tbl>
              <a:tblPr firstRow="1" bandRow="1">
                <a:tableStyleId>{5C22544A-7EE6-4342-B048-85BDC9FD1C3A}</a:tableStyleId>
              </a:tblPr>
              <a:tblGrid>
                <a:gridCol w="2958662">
                  <a:extLst>
                    <a:ext uri="{9D8B030D-6E8A-4147-A177-3AD203B41FA5}">
                      <a16:colId xmlns:a16="http://schemas.microsoft.com/office/drawing/2014/main" val="2263650861"/>
                    </a:ext>
                  </a:extLst>
                </a:gridCol>
                <a:gridCol w="2958662">
                  <a:extLst>
                    <a:ext uri="{9D8B030D-6E8A-4147-A177-3AD203B41FA5}">
                      <a16:colId xmlns:a16="http://schemas.microsoft.com/office/drawing/2014/main" val="1088553611"/>
                    </a:ext>
                  </a:extLst>
                </a:gridCol>
                <a:gridCol w="2958662">
                  <a:extLst>
                    <a:ext uri="{9D8B030D-6E8A-4147-A177-3AD203B41FA5}">
                      <a16:colId xmlns:a16="http://schemas.microsoft.com/office/drawing/2014/main" val="1684679923"/>
                    </a:ext>
                  </a:extLst>
                </a:gridCol>
                <a:gridCol w="2958662">
                  <a:extLst>
                    <a:ext uri="{9D8B030D-6E8A-4147-A177-3AD203B41FA5}">
                      <a16:colId xmlns:a16="http://schemas.microsoft.com/office/drawing/2014/main" val="2966635109"/>
                    </a:ext>
                  </a:extLst>
                </a:gridCol>
              </a:tblGrid>
              <a:tr h="370840">
                <a:tc>
                  <a:txBody>
                    <a:bodyPr/>
                    <a:lstStyle/>
                    <a:p>
                      <a:endParaRPr lang="en-GB" dirty="0"/>
                    </a:p>
                  </a:txBody>
                  <a:tcPr/>
                </a:tc>
                <a:tc>
                  <a:txBody>
                    <a:bodyPr/>
                    <a:lstStyle/>
                    <a:p>
                      <a:r>
                        <a:rPr lang="en-GB" dirty="0"/>
                        <a:t>Rational Choice Theory</a:t>
                      </a:r>
                    </a:p>
                  </a:txBody>
                  <a:tcPr/>
                </a:tc>
                <a:tc>
                  <a:txBody>
                    <a:bodyPr/>
                    <a:lstStyle/>
                    <a:p>
                      <a:r>
                        <a:rPr lang="en-GB" dirty="0"/>
                        <a:t>Heuristics and Biases</a:t>
                      </a:r>
                    </a:p>
                  </a:txBody>
                  <a:tcPr/>
                </a:tc>
                <a:tc>
                  <a:txBody>
                    <a:bodyPr/>
                    <a:lstStyle/>
                    <a:p>
                      <a:r>
                        <a:rPr lang="en-GB" dirty="0"/>
                        <a:t>Naturalistic Decision Making</a:t>
                      </a:r>
                    </a:p>
                  </a:txBody>
                  <a:tcPr/>
                </a:tc>
                <a:extLst>
                  <a:ext uri="{0D108BD9-81ED-4DB2-BD59-A6C34878D82A}">
                    <a16:rowId xmlns:a16="http://schemas.microsoft.com/office/drawing/2014/main" val="3935326842"/>
                  </a:ext>
                </a:extLst>
              </a:tr>
              <a:tr h="370840">
                <a:tc>
                  <a:txBody>
                    <a:bodyPr/>
                    <a:lstStyle/>
                    <a:p>
                      <a:r>
                        <a:rPr lang="en-GB" dirty="0"/>
                        <a:t>Central Idea</a:t>
                      </a:r>
                    </a:p>
                  </a:txBody>
                  <a:tcPr/>
                </a:tc>
                <a:tc>
                  <a:txBody>
                    <a:bodyPr/>
                    <a:lstStyle/>
                    <a:p>
                      <a:r>
                        <a:rPr lang="en-GB" dirty="0"/>
                        <a:t>Humans behave rationally</a:t>
                      </a:r>
                    </a:p>
                  </a:txBody>
                  <a:tcPr/>
                </a:tc>
                <a:tc>
                  <a:txBody>
                    <a:bodyPr/>
                    <a:lstStyle/>
                    <a:p>
                      <a:r>
                        <a:rPr lang="en-GB" dirty="0"/>
                        <a:t>Humans rely on heuristics and shortcuts. </a:t>
                      </a:r>
                    </a:p>
                  </a:txBody>
                  <a:tcPr/>
                </a:tc>
                <a:tc>
                  <a:txBody>
                    <a:bodyPr/>
                    <a:lstStyle/>
                    <a:p>
                      <a:r>
                        <a:rPr lang="en-GB" dirty="0"/>
                        <a:t>Humans behave sensibly and can make rapid decisions under pressure</a:t>
                      </a:r>
                    </a:p>
                  </a:txBody>
                  <a:tcPr/>
                </a:tc>
                <a:extLst>
                  <a:ext uri="{0D108BD9-81ED-4DB2-BD59-A6C34878D82A}">
                    <a16:rowId xmlns:a16="http://schemas.microsoft.com/office/drawing/2014/main" val="2776285423"/>
                  </a:ext>
                </a:extLst>
              </a:tr>
              <a:tr h="370840">
                <a:tc>
                  <a:txBody>
                    <a:bodyPr/>
                    <a:lstStyle/>
                    <a:p>
                      <a:r>
                        <a:rPr lang="en-GB" dirty="0"/>
                        <a:t>Main Theorists</a:t>
                      </a:r>
                    </a:p>
                  </a:txBody>
                  <a:tcPr/>
                </a:tc>
                <a:tc>
                  <a:txBody>
                    <a:bodyPr/>
                    <a:lstStyle/>
                    <a:p>
                      <a:r>
                        <a:rPr lang="en-GB" dirty="0"/>
                        <a:t>Many (for instance Down’s 1957)</a:t>
                      </a:r>
                    </a:p>
                  </a:txBody>
                  <a:tcPr/>
                </a:tc>
                <a:tc>
                  <a:txBody>
                    <a:bodyPr/>
                    <a:lstStyle/>
                    <a:p>
                      <a:r>
                        <a:rPr lang="en-GB" dirty="0"/>
                        <a:t>Kahneman and Tversky </a:t>
                      </a:r>
                    </a:p>
                  </a:txBody>
                  <a:tcPr/>
                </a:tc>
                <a:tc>
                  <a:txBody>
                    <a:bodyPr/>
                    <a:lstStyle/>
                    <a:p>
                      <a:r>
                        <a:rPr lang="en-GB" dirty="0"/>
                        <a:t>Gary Klein</a:t>
                      </a:r>
                    </a:p>
                  </a:txBody>
                  <a:tcPr/>
                </a:tc>
                <a:extLst>
                  <a:ext uri="{0D108BD9-81ED-4DB2-BD59-A6C34878D82A}">
                    <a16:rowId xmlns:a16="http://schemas.microsoft.com/office/drawing/2014/main" val="2846741526"/>
                  </a:ext>
                </a:extLst>
              </a:tr>
              <a:tr h="370840">
                <a:tc>
                  <a:txBody>
                    <a:bodyPr/>
                    <a:lstStyle/>
                    <a:p>
                      <a:r>
                        <a:rPr lang="en-GB" dirty="0"/>
                        <a:t>Areas of application</a:t>
                      </a:r>
                    </a:p>
                  </a:txBody>
                  <a:tcPr/>
                </a:tc>
                <a:tc>
                  <a:txBody>
                    <a:bodyPr/>
                    <a:lstStyle/>
                    <a:p>
                      <a:r>
                        <a:rPr lang="en-GB" dirty="0"/>
                        <a:t>Economics, Political Science</a:t>
                      </a:r>
                    </a:p>
                  </a:txBody>
                  <a:tcPr/>
                </a:tc>
                <a:tc>
                  <a:txBody>
                    <a:bodyPr/>
                    <a:lstStyle/>
                    <a:p>
                      <a:r>
                        <a:rPr lang="en-GB" dirty="0"/>
                        <a:t>Economics(</a:t>
                      </a:r>
                      <a:r>
                        <a:rPr lang="en-GB" dirty="0" err="1"/>
                        <a:t>ish</a:t>
                      </a:r>
                      <a:r>
                        <a:rPr lang="en-GB" dirty="0"/>
                        <a:t>), Psychology, Government, “Nudges”, “</a:t>
                      </a:r>
                      <a:r>
                        <a:rPr lang="en-GB" dirty="0" err="1"/>
                        <a:t>Freakanomics</a:t>
                      </a:r>
                      <a:r>
                        <a:rPr lang="en-GB" dirty="0"/>
                        <a:t>”, Behavioural economics</a:t>
                      </a:r>
                    </a:p>
                  </a:txBody>
                  <a:tcPr/>
                </a:tc>
                <a:tc>
                  <a:txBody>
                    <a:bodyPr/>
                    <a:lstStyle/>
                    <a:p>
                      <a:r>
                        <a:rPr lang="en-GB" dirty="0"/>
                        <a:t>Training, Education, Psychology, Human Factors</a:t>
                      </a:r>
                    </a:p>
                  </a:txBody>
                  <a:tcPr/>
                </a:tc>
                <a:extLst>
                  <a:ext uri="{0D108BD9-81ED-4DB2-BD59-A6C34878D82A}">
                    <a16:rowId xmlns:a16="http://schemas.microsoft.com/office/drawing/2014/main" val="1412248756"/>
                  </a:ext>
                </a:extLst>
              </a:tr>
              <a:tr h="370840">
                <a:tc>
                  <a:txBody>
                    <a:bodyPr/>
                    <a:lstStyle/>
                    <a:p>
                      <a:r>
                        <a:rPr lang="en-GB" dirty="0"/>
                        <a:t>Sources of Evidence</a:t>
                      </a:r>
                    </a:p>
                  </a:txBody>
                  <a:tcPr/>
                </a:tc>
                <a:tc>
                  <a:txBody>
                    <a:bodyPr/>
                    <a:lstStyle/>
                    <a:p>
                      <a:r>
                        <a:rPr lang="en-GB" dirty="0"/>
                        <a:t>Mathematical Models, Computer simulation, Axiomatic Assumptions</a:t>
                      </a:r>
                    </a:p>
                  </a:txBody>
                  <a:tcPr/>
                </a:tc>
                <a:tc>
                  <a:txBody>
                    <a:bodyPr/>
                    <a:lstStyle/>
                    <a:p>
                      <a:r>
                        <a:rPr lang="en-GB" dirty="0"/>
                        <a:t>Lab based experimental conditions</a:t>
                      </a:r>
                    </a:p>
                  </a:txBody>
                  <a:tcPr/>
                </a:tc>
                <a:tc>
                  <a:txBody>
                    <a:bodyPr/>
                    <a:lstStyle/>
                    <a:p>
                      <a:r>
                        <a:rPr lang="en-GB" dirty="0"/>
                        <a:t>Study of Experts</a:t>
                      </a:r>
                    </a:p>
                  </a:txBody>
                  <a:tcPr/>
                </a:tc>
                <a:extLst>
                  <a:ext uri="{0D108BD9-81ED-4DB2-BD59-A6C34878D82A}">
                    <a16:rowId xmlns:a16="http://schemas.microsoft.com/office/drawing/2014/main" val="2898227021"/>
                  </a:ext>
                </a:extLst>
              </a:tr>
              <a:tr h="370840">
                <a:tc>
                  <a:txBody>
                    <a:bodyPr/>
                    <a:lstStyle/>
                    <a:p>
                      <a:r>
                        <a:rPr lang="en-GB" dirty="0"/>
                        <a:t>Limitations</a:t>
                      </a:r>
                    </a:p>
                  </a:txBody>
                  <a:tcPr/>
                </a:tc>
                <a:tc>
                  <a:txBody>
                    <a:bodyPr/>
                    <a:lstStyle/>
                    <a:p>
                      <a:r>
                        <a:rPr lang="en-GB" dirty="0"/>
                        <a:t>More of an “assumption” than a proper theory</a:t>
                      </a:r>
                    </a:p>
                  </a:txBody>
                  <a:tcPr/>
                </a:tc>
                <a:tc>
                  <a:txBody>
                    <a:bodyPr/>
                    <a:lstStyle/>
                    <a:p>
                      <a:r>
                        <a:rPr lang="en-GB" dirty="0"/>
                        <a:t>Lab conditions and “forced choice” are not actually how people make decisions.</a:t>
                      </a:r>
                    </a:p>
                  </a:txBody>
                  <a:tcPr/>
                </a:tc>
                <a:tc>
                  <a:txBody>
                    <a:bodyPr/>
                    <a:lstStyle/>
                    <a:p>
                      <a:r>
                        <a:rPr lang="en-GB" dirty="0"/>
                        <a:t>More descriptive, less predictive – focus on experts, not everyday scenarios</a:t>
                      </a:r>
                    </a:p>
                  </a:txBody>
                  <a:tcPr/>
                </a:tc>
                <a:extLst>
                  <a:ext uri="{0D108BD9-81ED-4DB2-BD59-A6C34878D82A}">
                    <a16:rowId xmlns:a16="http://schemas.microsoft.com/office/drawing/2014/main" val="2277033250"/>
                  </a:ext>
                </a:extLst>
              </a:tr>
            </a:tbl>
          </a:graphicData>
        </a:graphic>
      </p:graphicFrame>
    </p:spTree>
    <p:extLst>
      <p:ext uri="{BB962C8B-B14F-4D97-AF65-F5344CB8AC3E}">
        <p14:creationId xmlns:p14="http://schemas.microsoft.com/office/powerpoint/2010/main" val="209357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6BFFF-5D08-58E9-D063-81EB57335D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B6B121-EBC4-9926-D328-EA76DCBAFF61}"/>
              </a:ext>
            </a:extLst>
          </p:cNvPr>
          <p:cNvSpPr>
            <a:spLocks noGrp="1"/>
          </p:cNvSpPr>
          <p:nvPr>
            <p:ph type="title"/>
          </p:nvPr>
        </p:nvSpPr>
        <p:spPr/>
        <p:txBody>
          <a:bodyPr/>
          <a:lstStyle/>
          <a:p>
            <a:r>
              <a:rPr lang="en-GB" dirty="0"/>
              <a:t>Rational Choice Theory – Humans are Rational</a:t>
            </a:r>
          </a:p>
        </p:txBody>
      </p:sp>
      <p:sp>
        <p:nvSpPr>
          <p:cNvPr id="2" name="Slide Number Placeholder 1">
            <a:extLst>
              <a:ext uri="{FF2B5EF4-FFF2-40B4-BE49-F238E27FC236}">
                <a16:creationId xmlns:a16="http://schemas.microsoft.com/office/drawing/2014/main" id="{277D99F0-874F-D515-D436-53F3C5A1F8B7}"/>
              </a:ext>
            </a:extLst>
          </p:cNvPr>
          <p:cNvSpPr>
            <a:spLocks noGrp="1"/>
          </p:cNvSpPr>
          <p:nvPr>
            <p:ph type="sldNum" sz="quarter" idx="12"/>
          </p:nvPr>
        </p:nvSpPr>
        <p:spPr/>
        <p:txBody>
          <a:bodyPr/>
          <a:lstStyle/>
          <a:p>
            <a:fld id="{CBBF530E-1875-46E6-901C-76683197A1B3}" type="slidenum">
              <a:rPr lang="en-GB" smtClean="0"/>
              <a:pPr/>
              <a:t>12</a:t>
            </a:fld>
            <a:endParaRPr lang="en-GB"/>
          </a:p>
        </p:txBody>
      </p:sp>
      <p:sp>
        <p:nvSpPr>
          <p:cNvPr id="5" name="Content Placeholder 4">
            <a:extLst>
              <a:ext uri="{FF2B5EF4-FFF2-40B4-BE49-F238E27FC236}">
                <a16:creationId xmlns:a16="http://schemas.microsoft.com/office/drawing/2014/main" id="{F48A16C6-1A78-4B49-B6B0-731069B3CE4B}"/>
              </a:ext>
            </a:extLst>
          </p:cNvPr>
          <p:cNvSpPr>
            <a:spLocks noGrp="1"/>
          </p:cNvSpPr>
          <p:nvPr>
            <p:ph sz="quarter" idx="13"/>
          </p:nvPr>
        </p:nvSpPr>
        <p:spPr>
          <a:xfrm>
            <a:off x="479376" y="1484533"/>
            <a:ext cx="8265231" cy="5010860"/>
          </a:xfrm>
        </p:spPr>
        <p:txBody>
          <a:bodyPr/>
          <a:lstStyle/>
          <a:p>
            <a:r>
              <a:rPr lang="en-GB" dirty="0"/>
              <a:t>Humans are rational beings, who will make optimal choices to maximise their own self-interest.</a:t>
            </a:r>
          </a:p>
          <a:p>
            <a:r>
              <a:rPr lang="en-GB" dirty="0"/>
              <a:t>Often used as an assumption in economic theory for models about human behaviour. </a:t>
            </a:r>
          </a:p>
          <a:p>
            <a:r>
              <a:rPr lang="en-GB" dirty="0"/>
              <a:t>Assumption in “game-theory” and those applications which use it (including “Selfish Gene” approaches Dawkins).</a:t>
            </a:r>
          </a:p>
          <a:p>
            <a:r>
              <a:rPr lang="en-GB" dirty="0"/>
              <a:t>There are nuances, e.g. Nash Equilibrium. </a:t>
            </a:r>
          </a:p>
          <a:p>
            <a:r>
              <a:rPr lang="en-GB" dirty="0"/>
              <a:t>More of an assumption, than an evidence-based theory. People don’t always behave like this.</a:t>
            </a:r>
          </a:p>
          <a:p>
            <a:endParaRPr lang="en-GB" dirty="0"/>
          </a:p>
        </p:txBody>
      </p:sp>
      <p:pic>
        <p:nvPicPr>
          <p:cNvPr id="3074" name="Picture 2" descr="John F. Nash Jr. – Facts - NobelPrize.org">
            <a:extLst>
              <a:ext uri="{FF2B5EF4-FFF2-40B4-BE49-F238E27FC236}">
                <a16:creationId xmlns:a16="http://schemas.microsoft.com/office/drawing/2014/main" id="{739E6AB8-9B4B-DE67-F1CE-9638D08D5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5116" y="4102100"/>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B490825-9489-ED9F-1EF6-AA2B067F6034}"/>
              </a:ext>
            </a:extLst>
          </p:cNvPr>
          <p:cNvPicPr>
            <a:picLocks noChangeAspect="1"/>
          </p:cNvPicPr>
          <p:nvPr/>
        </p:nvPicPr>
        <p:blipFill>
          <a:blip r:embed="rId3"/>
          <a:stretch>
            <a:fillRect/>
          </a:stretch>
        </p:blipFill>
        <p:spPr>
          <a:xfrm>
            <a:off x="8931165" y="1315113"/>
            <a:ext cx="2501462" cy="2501462"/>
          </a:xfrm>
          <a:prstGeom prst="rect">
            <a:avLst/>
          </a:prstGeom>
        </p:spPr>
      </p:pic>
    </p:spTree>
    <p:extLst>
      <p:ext uri="{BB962C8B-B14F-4D97-AF65-F5344CB8AC3E}">
        <p14:creationId xmlns:p14="http://schemas.microsoft.com/office/powerpoint/2010/main" val="245776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61E29-7350-F575-AD1F-891A5A3165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7B5194-68F2-3DD5-BD5B-CA3D8FC12D52}"/>
              </a:ext>
            </a:extLst>
          </p:cNvPr>
          <p:cNvSpPr>
            <a:spLocks noGrp="1"/>
          </p:cNvSpPr>
          <p:nvPr>
            <p:ph type="title"/>
          </p:nvPr>
        </p:nvSpPr>
        <p:spPr/>
        <p:txBody>
          <a:bodyPr/>
          <a:lstStyle/>
          <a:p>
            <a:r>
              <a:rPr lang="en-GB" dirty="0"/>
              <a:t>Heuristics and Biases – Humans are Irrational (</a:t>
            </a:r>
            <a:r>
              <a:rPr lang="en-GB" dirty="0" err="1"/>
              <a:t>ish</a:t>
            </a:r>
            <a:r>
              <a:rPr lang="en-GB" dirty="0"/>
              <a:t>)</a:t>
            </a:r>
          </a:p>
        </p:txBody>
      </p:sp>
      <p:sp>
        <p:nvSpPr>
          <p:cNvPr id="2" name="Slide Number Placeholder 1">
            <a:extLst>
              <a:ext uri="{FF2B5EF4-FFF2-40B4-BE49-F238E27FC236}">
                <a16:creationId xmlns:a16="http://schemas.microsoft.com/office/drawing/2014/main" id="{3226C1DF-0A89-E3B8-9CFD-4610F0955991}"/>
              </a:ext>
            </a:extLst>
          </p:cNvPr>
          <p:cNvSpPr>
            <a:spLocks noGrp="1"/>
          </p:cNvSpPr>
          <p:nvPr>
            <p:ph type="sldNum" sz="quarter" idx="12"/>
          </p:nvPr>
        </p:nvSpPr>
        <p:spPr/>
        <p:txBody>
          <a:bodyPr/>
          <a:lstStyle/>
          <a:p>
            <a:fld id="{CBBF530E-1875-46E6-901C-76683197A1B3}" type="slidenum">
              <a:rPr lang="en-GB" smtClean="0"/>
              <a:pPr/>
              <a:t>13</a:t>
            </a:fld>
            <a:endParaRPr lang="en-GB"/>
          </a:p>
        </p:txBody>
      </p:sp>
      <p:sp>
        <p:nvSpPr>
          <p:cNvPr id="5" name="Content Placeholder 4">
            <a:extLst>
              <a:ext uri="{FF2B5EF4-FFF2-40B4-BE49-F238E27FC236}">
                <a16:creationId xmlns:a16="http://schemas.microsoft.com/office/drawing/2014/main" id="{3DE7E738-6C09-0CE3-0868-EB70560B1D1A}"/>
              </a:ext>
            </a:extLst>
          </p:cNvPr>
          <p:cNvSpPr>
            <a:spLocks noGrp="1"/>
          </p:cNvSpPr>
          <p:nvPr>
            <p:ph sz="quarter" idx="13"/>
          </p:nvPr>
        </p:nvSpPr>
        <p:spPr>
          <a:xfrm>
            <a:off x="479377" y="1484533"/>
            <a:ext cx="8065534" cy="5010860"/>
          </a:xfrm>
        </p:spPr>
        <p:txBody>
          <a:bodyPr/>
          <a:lstStyle/>
          <a:p>
            <a:r>
              <a:rPr lang="en-GB" dirty="0"/>
              <a:t>As early as the 1950s, some scepticism in economics began to cast doubt on the assumptions of “rational choice”.</a:t>
            </a:r>
          </a:p>
          <a:p>
            <a:r>
              <a:rPr lang="en-GB" dirty="0"/>
              <a:t>Simon, Models of Man (1957) begins to argue for a bounded rationality, and humans as satisficing (not optimising) agents.</a:t>
            </a:r>
          </a:p>
          <a:p>
            <a:r>
              <a:rPr lang="en-GB" dirty="0"/>
              <a:t>In Judgement under Uncertainty: Heuristics and Biases,  Kahneman and Tversky (1974), begin to argue for a more radical departure from rational choice – arguing that heuristics lead often to systematic and predicable errors. </a:t>
            </a:r>
          </a:p>
        </p:txBody>
      </p:sp>
      <p:pic>
        <p:nvPicPr>
          <p:cNvPr id="4098" name="Picture 2" descr="The Undoing Project review – 'psychology's Lennon and McCartney' |  Biography books | The Guardian">
            <a:extLst>
              <a:ext uri="{FF2B5EF4-FFF2-40B4-BE49-F238E27FC236}">
                <a16:creationId xmlns:a16="http://schemas.microsoft.com/office/drawing/2014/main" id="{CBFF6E38-A660-B312-1E17-15F42720A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8137" y="1410959"/>
            <a:ext cx="3517531" cy="263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36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2F3E1-D082-6847-780B-34C48FB86F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36E99-639F-9A2D-0D17-BE2AF038DA2B}"/>
              </a:ext>
            </a:extLst>
          </p:cNvPr>
          <p:cNvSpPr>
            <a:spLocks noGrp="1"/>
          </p:cNvSpPr>
          <p:nvPr>
            <p:ph type="title"/>
          </p:nvPr>
        </p:nvSpPr>
        <p:spPr/>
        <p:txBody>
          <a:bodyPr/>
          <a:lstStyle/>
          <a:p>
            <a:r>
              <a:rPr lang="en-GB" dirty="0"/>
              <a:t>What is a heuristic?</a:t>
            </a:r>
          </a:p>
        </p:txBody>
      </p:sp>
      <p:sp>
        <p:nvSpPr>
          <p:cNvPr id="2" name="Slide Number Placeholder 1">
            <a:extLst>
              <a:ext uri="{FF2B5EF4-FFF2-40B4-BE49-F238E27FC236}">
                <a16:creationId xmlns:a16="http://schemas.microsoft.com/office/drawing/2014/main" id="{D28F6E9D-78F4-B1ED-6142-1C54C06CEAD6}"/>
              </a:ext>
            </a:extLst>
          </p:cNvPr>
          <p:cNvSpPr>
            <a:spLocks noGrp="1"/>
          </p:cNvSpPr>
          <p:nvPr>
            <p:ph type="sldNum" sz="quarter" idx="12"/>
          </p:nvPr>
        </p:nvSpPr>
        <p:spPr/>
        <p:txBody>
          <a:bodyPr/>
          <a:lstStyle/>
          <a:p>
            <a:fld id="{CBBF530E-1875-46E6-901C-76683197A1B3}" type="slidenum">
              <a:rPr lang="en-GB" smtClean="0"/>
              <a:pPr/>
              <a:t>14</a:t>
            </a:fld>
            <a:endParaRPr lang="en-GB"/>
          </a:p>
        </p:txBody>
      </p:sp>
      <p:sp>
        <p:nvSpPr>
          <p:cNvPr id="5" name="Content Placeholder 4">
            <a:extLst>
              <a:ext uri="{FF2B5EF4-FFF2-40B4-BE49-F238E27FC236}">
                <a16:creationId xmlns:a16="http://schemas.microsoft.com/office/drawing/2014/main" id="{6872F70E-E8B1-4CC4-3C35-74B44BDD1AB7}"/>
              </a:ext>
            </a:extLst>
          </p:cNvPr>
          <p:cNvSpPr>
            <a:spLocks noGrp="1"/>
          </p:cNvSpPr>
          <p:nvPr>
            <p:ph sz="quarter" idx="13"/>
          </p:nvPr>
        </p:nvSpPr>
        <p:spPr>
          <a:xfrm>
            <a:off x="479376" y="1484533"/>
            <a:ext cx="11257697" cy="5010860"/>
          </a:xfrm>
        </p:spPr>
        <p:txBody>
          <a:bodyPr/>
          <a:lstStyle/>
          <a:p>
            <a:r>
              <a:rPr lang="en-GB" dirty="0"/>
              <a:t>A heuristic is a “good rule of thumb”, or a mental shortcut that people can use to solve problems quickly. </a:t>
            </a:r>
          </a:p>
          <a:p>
            <a:r>
              <a:rPr lang="en-GB" dirty="0"/>
              <a:t>It is not always accurate, but most of the time it is “good enough”.</a:t>
            </a:r>
          </a:p>
          <a:p>
            <a:r>
              <a:rPr lang="en-GB" dirty="0"/>
              <a:t>It has the potential for systematic biases.</a:t>
            </a:r>
          </a:p>
          <a:p>
            <a:endParaRPr lang="en-GB" dirty="0"/>
          </a:p>
          <a:p>
            <a:r>
              <a:rPr lang="en-GB" dirty="0"/>
              <a:t>These strategies may be favoured by evolution because </a:t>
            </a:r>
            <a:r>
              <a:rPr lang="en-GB" b="1" dirty="0"/>
              <a:t>thinking is hard</a:t>
            </a:r>
            <a:r>
              <a:rPr lang="en-GB" dirty="0"/>
              <a:t>! – Often too slow for split second decision-making, and heuristics can help humans arrive appropriate (if not optimal) at decisions in the absence of perfect information. </a:t>
            </a:r>
          </a:p>
        </p:txBody>
      </p:sp>
    </p:spTree>
    <p:extLst>
      <p:ext uri="{BB962C8B-B14F-4D97-AF65-F5344CB8AC3E}">
        <p14:creationId xmlns:p14="http://schemas.microsoft.com/office/powerpoint/2010/main" val="156231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50F56-23F0-0834-C1CA-5F2BCB2E05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B67581-0482-0267-A066-52111B6DC930}"/>
              </a:ext>
            </a:extLst>
          </p:cNvPr>
          <p:cNvSpPr>
            <a:spLocks noGrp="1"/>
          </p:cNvSpPr>
          <p:nvPr>
            <p:ph type="title"/>
          </p:nvPr>
        </p:nvSpPr>
        <p:spPr/>
        <p:txBody>
          <a:bodyPr/>
          <a:lstStyle/>
          <a:p>
            <a:r>
              <a:rPr lang="en-GB" dirty="0"/>
              <a:t>Dual Process Model of Decision-Making - System 1 and System 2</a:t>
            </a:r>
          </a:p>
        </p:txBody>
      </p:sp>
      <p:sp>
        <p:nvSpPr>
          <p:cNvPr id="2" name="Slide Number Placeholder 1">
            <a:extLst>
              <a:ext uri="{FF2B5EF4-FFF2-40B4-BE49-F238E27FC236}">
                <a16:creationId xmlns:a16="http://schemas.microsoft.com/office/drawing/2014/main" id="{FF97C9C7-7964-938A-2B04-07224D53B2BB}"/>
              </a:ext>
            </a:extLst>
          </p:cNvPr>
          <p:cNvSpPr>
            <a:spLocks noGrp="1"/>
          </p:cNvSpPr>
          <p:nvPr>
            <p:ph type="sldNum" sz="quarter" idx="12"/>
          </p:nvPr>
        </p:nvSpPr>
        <p:spPr/>
        <p:txBody>
          <a:bodyPr/>
          <a:lstStyle/>
          <a:p>
            <a:fld id="{CBBF530E-1875-46E6-901C-76683197A1B3}" type="slidenum">
              <a:rPr lang="en-GB" smtClean="0"/>
              <a:pPr/>
              <a:t>15</a:t>
            </a:fld>
            <a:endParaRPr lang="en-GB"/>
          </a:p>
        </p:txBody>
      </p:sp>
      <p:sp>
        <p:nvSpPr>
          <p:cNvPr id="5" name="Content Placeholder 4">
            <a:extLst>
              <a:ext uri="{FF2B5EF4-FFF2-40B4-BE49-F238E27FC236}">
                <a16:creationId xmlns:a16="http://schemas.microsoft.com/office/drawing/2014/main" id="{2323BDB5-83CC-0592-B48A-E641CD79F292}"/>
              </a:ext>
            </a:extLst>
          </p:cNvPr>
          <p:cNvSpPr>
            <a:spLocks noGrp="1"/>
          </p:cNvSpPr>
          <p:nvPr>
            <p:ph sz="quarter" idx="13"/>
          </p:nvPr>
        </p:nvSpPr>
        <p:spPr>
          <a:xfrm>
            <a:off x="479376" y="1484533"/>
            <a:ext cx="7550527" cy="5010860"/>
          </a:xfrm>
        </p:spPr>
        <p:txBody>
          <a:bodyPr/>
          <a:lstStyle/>
          <a:p>
            <a:r>
              <a:rPr lang="en-GB" dirty="0"/>
              <a:t>In “Thinking Fast and Slow”, Kahneman suggests two psychological processes for decision-making.</a:t>
            </a:r>
          </a:p>
          <a:p>
            <a:r>
              <a:rPr lang="en-GB" dirty="0"/>
              <a:t>“System 1”, is fast and automatic, but it is lazy, prone to shortcuts and errors.  </a:t>
            </a:r>
          </a:p>
          <a:p>
            <a:r>
              <a:rPr lang="en-GB" dirty="0"/>
              <a:t>“System 2” is slow and deliberative; it is effortful but far more reliable. </a:t>
            </a:r>
          </a:p>
          <a:p>
            <a:r>
              <a:rPr lang="en-GB" dirty="0"/>
              <a:t>Those of your who shouted out “10p” at the start of the lecture were using system 1. </a:t>
            </a:r>
          </a:p>
          <a:p>
            <a:r>
              <a:rPr lang="en-GB" dirty="0"/>
              <a:t>When you were thinking about how to structure and write your coursework, you were using system 2. </a:t>
            </a:r>
          </a:p>
        </p:txBody>
      </p:sp>
      <p:pic>
        <p:nvPicPr>
          <p:cNvPr id="5122" name="Picture 2" descr="System 1 and System 2 Thinking - The Decision Lab">
            <a:extLst>
              <a:ext uri="{FF2B5EF4-FFF2-40B4-BE49-F238E27FC236}">
                <a16:creationId xmlns:a16="http://schemas.microsoft.com/office/drawing/2014/main" id="{5B2B09C9-B062-7677-64F2-5A3D8D025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9253" y="1187667"/>
            <a:ext cx="3566511" cy="26748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inking, Fast and Slow: Daniel Kahneman: Amazon.co.uk ...">
            <a:extLst>
              <a:ext uri="{FF2B5EF4-FFF2-40B4-BE49-F238E27FC236}">
                <a16:creationId xmlns:a16="http://schemas.microsoft.com/office/drawing/2014/main" id="{C68E0CE0-87E5-8F31-3BBE-0A1B4D780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1917" y="4041227"/>
            <a:ext cx="1595208" cy="2454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477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9E6D-3DAE-C94B-840D-F5A24AEF4EC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01B90F5-8F3D-F645-33A2-B43D55724A00}"/>
              </a:ext>
            </a:extLst>
          </p:cNvPr>
          <p:cNvSpPr>
            <a:spLocks noGrp="1"/>
          </p:cNvSpPr>
          <p:nvPr>
            <p:ph type="title"/>
          </p:nvPr>
        </p:nvSpPr>
        <p:spPr/>
        <p:txBody>
          <a:bodyPr/>
          <a:lstStyle/>
          <a:p>
            <a:r>
              <a:rPr lang="en-GB" dirty="0"/>
              <a:t>Some Biases and Heuristics</a:t>
            </a:r>
          </a:p>
        </p:txBody>
      </p:sp>
      <p:sp>
        <p:nvSpPr>
          <p:cNvPr id="2" name="Slide Number Placeholder 1">
            <a:extLst>
              <a:ext uri="{FF2B5EF4-FFF2-40B4-BE49-F238E27FC236}">
                <a16:creationId xmlns:a16="http://schemas.microsoft.com/office/drawing/2014/main" id="{7FAF1E06-13DC-ADB2-4F4A-B26607943784}"/>
              </a:ext>
            </a:extLst>
          </p:cNvPr>
          <p:cNvSpPr>
            <a:spLocks noGrp="1"/>
          </p:cNvSpPr>
          <p:nvPr>
            <p:ph type="sldNum" sz="quarter" idx="12"/>
          </p:nvPr>
        </p:nvSpPr>
        <p:spPr/>
        <p:txBody>
          <a:bodyPr/>
          <a:lstStyle/>
          <a:p>
            <a:fld id="{CBBF530E-1875-46E6-901C-76683197A1B3}" type="slidenum">
              <a:rPr lang="en-GB" smtClean="0"/>
              <a:pPr/>
              <a:t>16</a:t>
            </a:fld>
            <a:endParaRPr lang="en-GB"/>
          </a:p>
        </p:txBody>
      </p:sp>
      <p:sp>
        <p:nvSpPr>
          <p:cNvPr id="5" name="Content Placeholder 4">
            <a:extLst>
              <a:ext uri="{FF2B5EF4-FFF2-40B4-BE49-F238E27FC236}">
                <a16:creationId xmlns:a16="http://schemas.microsoft.com/office/drawing/2014/main" id="{CC66E86C-D9CC-24CA-D622-195F229A7001}"/>
              </a:ext>
            </a:extLst>
          </p:cNvPr>
          <p:cNvSpPr>
            <a:spLocks noGrp="1"/>
          </p:cNvSpPr>
          <p:nvPr>
            <p:ph sz="quarter" idx="13"/>
          </p:nvPr>
        </p:nvSpPr>
        <p:spPr>
          <a:xfrm>
            <a:off x="479376" y="1484533"/>
            <a:ext cx="10756183" cy="5010860"/>
          </a:xfrm>
        </p:spPr>
        <p:txBody>
          <a:bodyPr/>
          <a:lstStyle/>
          <a:p>
            <a:r>
              <a:rPr lang="en-GB" sz="2200" dirty="0"/>
              <a:t>A company pays £10,000 to update its software system. It is far more unreliable than the previous system. But management decides to continue using the new system because of money already invested.</a:t>
            </a:r>
          </a:p>
          <a:p>
            <a:r>
              <a:rPr lang="en-GB" sz="2200" dirty="0"/>
              <a:t>An aerospace company has spent £10M designing a new aeroplane, halfway through the design, they realise that there is no demand for it, and it will not make any money. They decide that they have already invested so much, so will continue to design it.</a:t>
            </a:r>
          </a:p>
          <a:p>
            <a:r>
              <a:rPr lang="en-GB" sz="2200" dirty="0"/>
              <a:t>Tom purchases a movie ticket online for £12.50 and upon arriving at the theatres to watch the movie, Tom realizes that the movie is really boring and does not appeal to him. Tom decides to sit through the entire movie because he already bought a ticket.</a:t>
            </a:r>
          </a:p>
          <a:p>
            <a:r>
              <a:rPr lang="en-GB" sz="2200" dirty="0"/>
              <a:t>“In for a penny, in for a pound”.</a:t>
            </a:r>
          </a:p>
          <a:p>
            <a:r>
              <a:rPr lang="en-GB" sz="2200" dirty="0"/>
              <a:t>“Throwing Good money after bad”</a:t>
            </a:r>
          </a:p>
        </p:txBody>
      </p:sp>
    </p:spTree>
    <p:extLst>
      <p:ext uri="{BB962C8B-B14F-4D97-AF65-F5344CB8AC3E}">
        <p14:creationId xmlns:p14="http://schemas.microsoft.com/office/powerpoint/2010/main" val="207001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5CB84-414E-6BA5-9627-365558930D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F601DD-1EC4-4317-D5AB-D3D21D76592C}"/>
              </a:ext>
            </a:extLst>
          </p:cNvPr>
          <p:cNvSpPr>
            <a:spLocks noGrp="1"/>
          </p:cNvSpPr>
          <p:nvPr>
            <p:ph type="title"/>
          </p:nvPr>
        </p:nvSpPr>
        <p:spPr/>
        <p:txBody>
          <a:bodyPr/>
          <a:lstStyle/>
          <a:p>
            <a:r>
              <a:rPr lang="en-GB" dirty="0"/>
              <a:t>Sunk Cost Fallacy</a:t>
            </a:r>
          </a:p>
        </p:txBody>
      </p:sp>
      <p:sp>
        <p:nvSpPr>
          <p:cNvPr id="2" name="Slide Number Placeholder 1">
            <a:extLst>
              <a:ext uri="{FF2B5EF4-FFF2-40B4-BE49-F238E27FC236}">
                <a16:creationId xmlns:a16="http://schemas.microsoft.com/office/drawing/2014/main" id="{4FEF7F89-9D28-6F91-DB8A-C09134328152}"/>
              </a:ext>
            </a:extLst>
          </p:cNvPr>
          <p:cNvSpPr>
            <a:spLocks noGrp="1"/>
          </p:cNvSpPr>
          <p:nvPr>
            <p:ph type="sldNum" sz="quarter" idx="12"/>
          </p:nvPr>
        </p:nvSpPr>
        <p:spPr/>
        <p:txBody>
          <a:bodyPr/>
          <a:lstStyle/>
          <a:p>
            <a:fld id="{CBBF530E-1875-46E6-901C-76683197A1B3}" type="slidenum">
              <a:rPr lang="en-GB" smtClean="0"/>
              <a:pPr/>
              <a:t>17</a:t>
            </a:fld>
            <a:endParaRPr lang="en-GB"/>
          </a:p>
        </p:txBody>
      </p:sp>
      <p:sp>
        <p:nvSpPr>
          <p:cNvPr id="5" name="Content Placeholder 4">
            <a:extLst>
              <a:ext uri="{FF2B5EF4-FFF2-40B4-BE49-F238E27FC236}">
                <a16:creationId xmlns:a16="http://schemas.microsoft.com/office/drawing/2014/main" id="{90820860-D856-2D77-26BA-DA0A6A1E68E8}"/>
              </a:ext>
            </a:extLst>
          </p:cNvPr>
          <p:cNvSpPr>
            <a:spLocks noGrp="1"/>
          </p:cNvSpPr>
          <p:nvPr>
            <p:ph sz="quarter" idx="13"/>
          </p:nvPr>
        </p:nvSpPr>
        <p:spPr>
          <a:xfrm>
            <a:off x="479376" y="1484533"/>
            <a:ext cx="10756183" cy="5010860"/>
          </a:xfrm>
        </p:spPr>
        <p:txBody>
          <a:bodyPr/>
          <a:lstStyle/>
          <a:p>
            <a:r>
              <a:rPr lang="en-GB" dirty="0"/>
              <a:t>The “sunk cost” fallacy is erroneous because the decisions should not be based on previous (sunk) expenditures. </a:t>
            </a:r>
          </a:p>
          <a:p>
            <a:r>
              <a:rPr lang="en-GB" dirty="0"/>
              <a:t>Decisions should only consider the costs and expected benefits of continuing. Money (or time) already spent, cannot be gotten back.</a:t>
            </a:r>
          </a:p>
        </p:txBody>
      </p:sp>
    </p:spTree>
    <p:extLst>
      <p:ext uri="{BB962C8B-B14F-4D97-AF65-F5344CB8AC3E}">
        <p14:creationId xmlns:p14="http://schemas.microsoft.com/office/powerpoint/2010/main" val="1647666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BB531-ABD9-021A-4EBA-4F2F25D913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B8CE61-24EB-2F61-531C-A754A6ED2E45}"/>
              </a:ext>
            </a:extLst>
          </p:cNvPr>
          <p:cNvSpPr>
            <a:spLocks noGrp="1"/>
          </p:cNvSpPr>
          <p:nvPr>
            <p:ph type="title"/>
          </p:nvPr>
        </p:nvSpPr>
        <p:spPr/>
        <p:txBody>
          <a:bodyPr/>
          <a:lstStyle/>
          <a:p>
            <a:r>
              <a:rPr lang="en-GB" dirty="0"/>
              <a:t>Some Biases and Heuristics</a:t>
            </a:r>
          </a:p>
        </p:txBody>
      </p:sp>
      <p:sp>
        <p:nvSpPr>
          <p:cNvPr id="2" name="Slide Number Placeholder 1">
            <a:extLst>
              <a:ext uri="{FF2B5EF4-FFF2-40B4-BE49-F238E27FC236}">
                <a16:creationId xmlns:a16="http://schemas.microsoft.com/office/drawing/2014/main" id="{302EDDAA-C5CD-84BA-FCBE-F5683A6896EE}"/>
              </a:ext>
            </a:extLst>
          </p:cNvPr>
          <p:cNvSpPr>
            <a:spLocks noGrp="1"/>
          </p:cNvSpPr>
          <p:nvPr>
            <p:ph type="sldNum" sz="quarter" idx="12"/>
          </p:nvPr>
        </p:nvSpPr>
        <p:spPr/>
        <p:txBody>
          <a:bodyPr/>
          <a:lstStyle/>
          <a:p>
            <a:fld id="{CBBF530E-1875-46E6-901C-76683197A1B3}" type="slidenum">
              <a:rPr lang="en-GB" smtClean="0"/>
              <a:pPr/>
              <a:t>18</a:t>
            </a:fld>
            <a:endParaRPr lang="en-GB"/>
          </a:p>
        </p:txBody>
      </p:sp>
      <p:sp>
        <p:nvSpPr>
          <p:cNvPr id="5" name="Content Placeholder 4">
            <a:extLst>
              <a:ext uri="{FF2B5EF4-FFF2-40B4-BE49-F238E27FC236}">
                <a16:creationId xmlns:a16="http://schemas.microsoft.com/office/drawing/2014/main" id="{4AFB57C8-A782-FB73-18F3-197A830AA829}"/>
              </a:ext>
            </a:extLst>
          </p:cNvPr>
          <p:cNvSpPr>
            <a:spLocks noGrp="1"/>
          </p:cNvSpPr>
          <p:nvPr>
            <p:ph sz="quarter" idx="13"/>
          </p:nvPr>
        </p:nvSpPr>
        <p:spPr>
          <a:xfrm>
            <a:off x="479377" y="1484533"/>
            <a:ext cx="7991524" cy="5010860"/>
          </a:xfrm>
        </p:spPr>
        <p:txBody>
          <a:bodyPr/>
          <a:lstStyle/>
          <a:p>
            <a:r>
              <a:rPr lang="en-GB" dirty="0"/>
              <a:t>After watching a horrific documentary series about serial killers, Tom no longer feels safe in his hometown, even though homicides have been declining for decades. </a:t>
            </a:r>
          </a:p>
          <a:p>
            <a:r>
              <a:rPr lang="en-GB" dirty="0"/>
              <a:t>A recent plane crash has made the news, and it makes Rebecca very nervous about flying. Rebecca drives every day, which is objectively far more dangerous. Rebecca has overestimated the likelihood of plane crashes due to emotionally charged news. </a:t>
            </a:r>
          </a:p>
          <a:p>
            <a:endParaRPr lang="en-GB" dirty="0"/>
          </a:p>
        </p:txBody>
      </p:sp>
      <p:pic>
        <p:nvPicPr>
          <p:cNvPr id="6146" name="Picture 2" descr="How passenger electric planes could become a reality within the next decade  - ABC News">
            <a:extLst>
              <a:ext uri="{FF2B5EF4-FFF2-40B4-BE49-F238E27FC236}">
                <a16:creationId xmlns:a16="http://schemas.microsoft.com/office/drawing/2014/main" id="{2B924399-20CC-C433-0F5D-5839C43CF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901" y="1346199"/>
            <a:ext cx="3206046" cy="180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763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2C3CE-046E-9B44-9F08-EE63600D2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86FFEB-C76E-BC33-BCDB-1F92B6C1C898}"/>
              </a:ext>
            </a:extLst>
          </p:cNvPr>
          <p:cNvSpPr>
            <a:spLocks noGrp="1"/>
          </p:cNvSpPr>
          <p:nvPr>
            <p:ph type="title"/>
          </p:nvPr>
        </p:nvSpPr>
        <p:spPr/>
        <p:txBody>
          <a:bodyPr/>
          <a:lstStyle/>
          <a:p>
            <a:r>
              <a:rPr lang="en-GB" dirty="0"/>
              <a:t>Availability Bias / Availability Heuristic</a:t>
            </a:r>
          </a:p>
        </p:txBody>
      </p:sp>
      <p:sp>
        <p:nvSpPr>
          <p:cNvPr id="2" name="Slide Number Placeholder 1">
            <a:extLst>
              <a:ext uri="{FF2B5EF4-FFF2-40B4-BE49-F238E27FC236}">
                <a16:creationId xmlns:a16="http://schemas.microsoft.com/office/drawing/2014/main" id="{C8FE10C9-CBF3-C008-9F38-70EEDE272F7D}"/>
              </a:ext>
            </a:extLst>
          </p:cNvPr>
          <p:cNvSpPr>
            <a:spLocks noGrp="1"/>
          </p:cNvSpPr>
          <p:nvPr>
            <p:ph type="sldNum" sz="quarter" idx="12"/>
          </p:nvPr>
        </p:nvSpPr>
        <p:spPr/>
        <p:txBody>
          <a:bodyPr/>
          <a:lstStyle/>
          <a:p>
            <a:fld id="{CBBF530E-1875-46E6-901C-76683197A1B3}" type="slidenum">
              <a:rPr lang="en-GB" smtClean="0"/>
              <a:pPr/>
              <a:t>19</a:t>
            </a:fld>
            <a:endParaRPr lang="en-GB"/>
          </a:p>
        </p:txBody>
      </p:sp>
      <p:sp>
        <p:nvSpPr>
          <p:cNvPr id="5" name="Content Placeholder 4">
            <a:extLst>
              <a:ext uri="{FF2B5EF4-FFF2-40B4-BE49-F238E27FC236}">
                <a16:creationId xmlns:a16="http://schemas.microsoft.com/office/drawing/2014/main" id="{9317D550-3CF0-58B1-D85C-6B5968DBE85A}"/>
              </a:ext>
            </a:extLst>
          </p:cNvPr>
          <p:cNvSpPr>
            <a:spLocks noGrp="1"/>
          </p:cNvSpPr>
          <p:nvPr>
            <p:ph sz="quarter" idx="13"/>
          </p:nvPr>
        </p:nvSpPr>
        <p:spPr>
          <a:xfrm>
            <a:off x="479376" y="1484533"/>
            <a:ext cx="10756183" cy="5010860"/>
          </a:xfrm>
        </p:spPr>
        <p:txBody>
          <a:bodyPr/>
          <a:lstStyle/>
          <a:p>
            <a:r>
              <a:rPr lang="en-GB" dirty="0"/>
              <a:t>Events which are more shocking, more commonly reported or more memorable are easier to recall.</a:t>
            </a:r>
          </a:p>
          <a:p>
            <a:r>
              <a:rPr lang="en-GB" dirty="0"/>
              <a:t>This availability of recall often makes them seem more probable – when that is not always the case.</a:t>
            </a:r>
          </a:p>
          <a:p>
            <a:r>
              <a:rPr lang="en-GB" dirty="0"/>
              <a:t>It is almost like we arrive at our estimate of probability based on ease of recall. “easy to recall =&gt; must be common”, “difficult to recall =&gt; must not happen a lot”</a:t>
            </a:r>
          </a:p>
          <a:p>
            <a:pPr marL="0" indent="0">
              <a:buNone/>
            </a:pPr>
            <a:endParaRPr lang="en-GB" dirty="0"/>
          </a:p>
          <a:p>
            <a:endParaRPr lang="en-GB" dirty="0"/>
          </a:p>
        </p:txBody>
      </p:sp>
    </p:spTree>
    <p:extLst>
      <p:ext uri="{BB962C8B-B14F-4D97-AF65-F5344CB8AC3E}">
        <p14:creationId xmlns:p14="http://schemas.microsoft.com/office/powerpoint/2010/main" val="2920789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14BCF-BA3A-8554-FDA2-3390A918DB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CBB1B9-6550-CAFC-BC4B-D9ECECD6D19C}"/>
              </a:ext>
            </a:extLst>
          </p:cNvPr>
          <p:cNvSpPr>
            <a:spLocks noGrp="1"/>
          </p:cNvSpPr>
          <p:nvPr>
            <p:ph type="title"/>
          </p:nvPr>
        </p:nvSpPr>
        <p:spPr/>
        <p:txBody>
          <a:bodyPr/>
          <a:lstStyle/>
          <a:p>
            <a:r>
              <a:rPr lang="en-GB" dirty="0"/>
              <a:t>Learning objectives – situation awareness</a:t>
            </a:r>
          </a:p>
        </p:txBody>
      </p:sp>
      <p:sp>
        <p:nvSpPr>
          <p:cNvPr id="3" name="Content Placeholder 2">
            <a:extLst>
              <a:ext uri="{FF2B5EF4-FFF2-40B4-BE49-F238E27FC236}">
                <a16:creationId xmlns:a16="http://schemas.microsoft.com/office/drawing/2014/main" id="{08F7D708-A196-8511-09C1-F53C15EBE2E3}"/>
              </a:ext>
            </a:extLst>
          </p:cNvPr>
          <p:cNvSpPr>
            <a:spLocks noGrp="1"/>
          </p:cNvSpPr>
          <p:nvPr>
            <p:ph sz="quarter" idx="13"/>
          </p:nvPr>
        </p:nvSpPr>
        <p:spPr>
          <a:xfrm>
            <a:off x="190905" y="1179733"/>
            <a:ext cx="11257699" cy="4395568"/>
          </a:xfrm>
        </p:spPr>
        <p:txBody>
          <a:bodyPr/>
          <a:lstStyle/>
          <a:p>
            <a:pPr marL="0" indent="0">
              <a:buNone/>
            </a:pPr>
            <a:r>
              <a:rPr lang="en-GB" sz="4400" b="1" dirty="0"/>
              <a:t>A bat and a ball together cost £1.10</a:t>
            </a:r>
          </a:p>
          <a:p>
            <a:pPr marL="0" indent="0">
              <a:buNone/>
            </a:pPr>
            <a:r>
              <a:rPr lang="en-GB" sz="4400" b="1" dirty="0"/>
              <a:t>The bat costs £1.00 more than the ball</a:t>
            </a:r>
          </a:p>
          <a:p>
            <a:pPr marL="0" indent="0">
              <a:buNone/>
            </a:pPr>
            <a:r>
              <a:rPr lang="en-GB" sz="4400" b="1" dirty="0"/>
              <a:t>How much does the ball cost?</a:t>
            </a:r>
          </a:p>
          <a:p>
            <a:endParaRPr lang="en-GB" sz="2000" dirty="0"/>
          </a:p>
          <a:p>
            <a:pPr marL="0" indent="0">
              <a:buNone/>
            </a:pPr>
            <a:endParaRPr lang="en-GB" sz="2000" dirty="0"/>
          </a:p>
          <a:p>
            <a:pPr marL="0" indent="0">
              <a:buNone/>
            </a:pPr>
            <a:endParaRPr lang="en-GB" sz="2000" dirty="0"/>
          </a:p>
        </p:txBody>
      </p:sp>
      <p:sp>
        <p:nvSpPr>
          <p:cNvPr id="2" name="Slide Number Placeholder 1">
            <a:extLst>
              <a:ext uri="{FF2B5EF4-FFF2-40B4-BE49-F238E27FC236}">
                <a16:creationId xmlns:a16="http://schemas.microsoft.com/office/drawing/2014/main" id="{64F94038-3F07-A3B8-00E7-56DAE3324DA8}"/>
              </a:ext>
            </a:extLst>
          </p:cNvPr>
          <p:cNvSpPr>
            <a:spLocks noGrp="1"/>
          </p:cNvSpPr>
          <p:nvPr>
            <p:ph type="sldNum" sz="quarter" idx="12"/>
          </p:nvPr>
        </p:nvSpPr>
        <p:spPr/>
        <p:txBody>
          <a:bodyPr/>
          <a:lstStyle/>
          <a:p>
            <a:fld id="{CBBF530E-1875-46E6-901C-76683197A1B3}" type="slidenum">
              <a:rPr lang="en-GB" smtClean="0"/>
              <a:pPr/>
              <a:t>2</a:t>
            </a:fld>
            <a:endParaRPr lang="en-GB"/>
          </a:p>
        </p:txBody>
      </p:sp>
    </p:spTree>
    <p:extLst>
      <p:ext uri="{BB962C8B-B14F-4D97-AF65-F5344CB8AC3E}">
        <p14:creationId xmlns:p14="http://schemas.microsoft.com/office/powerpoint/2010/main" val="440551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D3464-6AAE-CA71-741C-0B38CF9E6E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1F8A63-EF00-C485-FC18-6823720AD2F9}"/>
              </a:ext>
            </a:extLst>
          </p:cNvPr>
          <p:cNvSpPr>
            <a:spLocks noGrp="1"/>
          </p:cNvSpPr>
          <p:nvPr>
            <p:ph type="title"/>
          </p:nvPr>
        </p:nvSpPr>
        <p:spPr/>
        <p:txBody>
          <a:bodyPr/>
          <a:lstStyle/>
          <a:p>
            <a:r>
              <a:rPr lang="en-GB" dirty="0"/>
              <a:t>Some Biases and Heuristics</a:t>
            </a:r>
          </a:p>
        </p:txBody>
      </p:sp>
      <p:sp>
        <p:nvSpPr>
          <p:cNvPr id="2" name="Slide Number Placeholder 1">
            <a:extLst>
              <a:ext uri="{FF2B5EF4-FFF2-40B4-BE49-F238E27FC236}">
                <a16:creationId xmlns:a16="http://schemas.microsoft.com/office/drawing/2014/main" id="{891CBB1F-8C81-D8F4-D8C5-16A0A8AB33AC}"/>
              </a:ext>
            </a:extLst>
          </p:cNvPr>
          <p:cNvSpPr>
            <a:spLocks noGrp="1"/>
          </p:cNvSpPr>
          <p:nvPr>
            <p:ph type="sldNum" sz="quarter" idx="12"/>
          </p:nvPr>
        </p:nvSpPr>
        <p:spPr/>
        <p:txBody>
          <a:bodyPr/>
          <a:lstStyle/>
          <a:p>
            <a:fld id="{CBBF530E-1875-46E6-901C-76683197A1B3}" type="slidenum">
              <a:rPr lang="en-GB" smtClean="0"/>
              <a:pPr/>
              <a:t>20</a:t>
            </a:fld>
            <a:endParaRPr lang="en-GB"/>
          </a:p>
        </p:txBody>
      </p:sp>
      <p:sp>
        <p:nvSpPr>
          <p:cNvPr id="5" name="Content Placeholder 4">
            <a:extLst>
              <a:ext uri="{FF2B5EF4-FFF2-40B4-BE49-F238E27FC236}">
                <a16:creationId xmlns:a16="http://schemas.microsoft.com/office/drawing/2014/main" id="{99C196E4-80FC-CDF8-DBCA-AAEC01073391}"/>
              </a:ext>
            </a:extLst>
          </p:cNvPr>
          <p:cNvSpPr>
            <a:spLocks noGrp="1"/>
          </p:cNvSpPr>
          <p:nvPr>
            <p:ph sz="quarter" idx="13"/>
          </p:nvPr>
        </p:nvSpPr>
        <p:spPr>
          <a:xfrm>
            <a:off x="479376" y="1484533"/>
            <a:ext cx="10756183" cy="5010860"/>
          </a:xfrm>
        </p:spPr>
        <p:txBody>
          <a:bodyPr/>
          <a:lstStyle/>
          <a:p>
            <a:r>
              <a:rPr lang="en-GB" dirty="0"/>
              <a:t>Would you rather be given £100, or have a 50% chance to win £250?</a:t>
            </a:r>
          </a:p>
          <a:p>
            <a:r>
              <a:rPr lang="en-GB" dirty="0"/>
              <a:t>Participants were either given a mug or a pen as part of an experiment, these had approximately the same market value, very </a:t>
            </a:r>
            <a:r>
              <a:rPr lang="en-GB" dirty="0" err="1"/>
              <a:t>very</a:t>
            </a:r>
            <a:r>
              <a:rPr lang="en-GB" dirty="0"/>
              <a:t> few were willing to trade (Kahneman, Knetsch and Thaler)</a:t>
            </a:r>
          </a:p>
          <a:p>
            <a:r>
              <a:rPr lang="en-GB" dirty="0"/>
              <a:t>“Free trials”, companies rely on either endowment effect (new sense of ownership), or cynically forgetfulness.</a:t>
            </a:r>
          </a:p>
          <a:p>
            <a:r>
              <a:rPr lang="en-GB" dirty="0"/>
              <a:t>…have you seen what people think they can charge on FB marketplace? </a:t>
            </a:r>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1715658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41140-455B-C321-96C6-DE824654C0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7C0D89-D859-3F82-F1EC-B7AE2F7778AC}"/>
              </a:ext>
            </a:extLst>
          </p:cNvPr>
          <p:cNvSpPr>
            <a:spLocks noGrp="1"/>
          </p:cNvSpPr>
          <p:nvPr>
            <p:ph type="title"/>
          </p:nvPr>
        </p:nvSpPr>
        <p:spPr/>
        <p:txBody>
          <a:bodyPr/>
          <a:lstStyle/>
          <a:p>
            <a:r>
              <a:rPr lang="en-GB" dirty="0"/>
              <a:t>Loss Aversion and Endowment Effect</a:t>
            </a:r>
          </a:p>
        </p:txBody>
      </p:sp>
      <p:sp>
        <p:nvSpPr>
          <p:cNvPr id="2" name="Slide Number Placeholder 1">
            <a:extLst>
              <a:ext uri="{FF2B5EF4-FFF2-40B4-BE49-F238E27FC236}">
                <a16:creationId xmlns:a16="http://schemas.microsoft.com/office/drawing/2014/main" id="{44CB5104-8A8D-9238-6164-D988665CEE91}"/>
              </a:ext>
            </a:extLst>
          </p:cNvPr>
          <p:cNvSpPr>
            <a:spLocks noGrp="1"/>
          </p:cNvSpPr>
          <p:nvPr>
            <p:ph type="sldNum" sz="quarter" idx="12"/>
          </p:nvPr>
        </p:nvSpPr>
        <p:spPr/>
        <p:txBody>
          <a:bodyPr/>
          <a:lstStyle/>
          <a:p>
            <a:fld id="{CBBF530E-1875-46E6-901C-76683197A1B3}" type="slidenum">
              <a:rPr lang="en-GB" smtClean="0"/>
              <a:pPr/>
              <a:t>21</a:t>
            </a:fld>
            <a:endParaRPr lang="en-GB"/>
          </a:p>
        </p:txBody>
      </p:sp>
      <p:sp>
        <p:nvSpPr>
          <p:cNvPr id="5" name="Content Placeholder 4">
            <a:extLst>
              <a:ext uri="{FF2B5EF4-FFF2-40B4-BE49-F238E27FC236}">
                <a16:creationId xmlns:a16="http://schemas.microsoft.com/office/drawing/2014/main" id="{6DA353F1-AA13-F9A2-16D4-8DAB33FCF75B}"/>
              </a:ext>
            </a:extLst>
          </p:cNvPr>
          <p:cNvSpPr>
            <a:spLocks noGrp="1"/>
          </p:cNvSpPr>
          <p:nvPr>
            <p:ph sz="quarter" idx="13"/>
          </p:nvPr>
        </p:nvSpPr>
        <p:spPr>
          <a:xfrm>
            <a:off x="479377" y="1484533"/>
            <a:ext cx="8004224" cy="5010860"/>
          </a:xfrm>
        </p:spPr>
        <p:txBody>
          <a:bodyPr/>
          <a:lstStyle/>
          <a:p>
            <a:r>
              <a:rPr lang="en-GB" dirty="0"/>
              <a:t>Related heuristics</a:t>
            </a:r>
          </a:p>
          <a:p>
            <a:endParaRPr lang="en-GB" dirty="0"/>
          </a:p>
          <a:p>
            <a:r>
              <a:rPr lang="en-GB" dirty="0"/>
              <a:t>Loss Aversion is the likelihood fearing losses at approximately twice the rate of seeking gains.</a:t>
            </a:r>
          </a:p>
          <a:p>
            <a:endParaRPr lang="en-GB" dirty="0"/>
          </a:p>
          <a:p>
            <a:r>
              <a:rPr lang="en-GB" dirty="0"/>
              <a:t>The Endowment effect is the tendency to value things already in your possession at around twice the actual rate. </a:t>
            </a:r>
          </a:p>
          <a:p>
            <a:endParaRPr lang="en-GB" dirty="0"/>
          </a:p>
          <a:p>
            <a:pPr marL="0" indent="0">
              <a:buNone/>
            </a:pPr>
            <a:endParaRPr lang="en-GB" dirty="0"/>
          </a:p>
          <a:p>
            <a:endParaRPr lang="en-GB" dirty="0"/>
          </a:p>
        </p:txBody>
      </p:sp>
      <p:pic>
        <p:nvPicPr>
          <p:cNvPr id="6" name="Picture 5">
            <a:extLst>
              <a:ext uri="{FF2B5EF4-FFF2-40B4-BE49-F238E27FC236}">
                <a16:creationId xmlns:a16="http://schemas.microsoft.com/office/drawing/2014/main" id="{E8BDF526-D38A-77F5-AE27-75E7C9CE63F7}"/>
              </a:ext>
            </a:extLst>
          </p:cNvPr>
          <p:cNvPicPr>
            <a:picLocks noChangeAspect="1"/>
          </p:cNvPicPr>
          <p:nvPr/>
        </p:nvPicPr>
        <p:blipFill>
          <a:blip r:embed="rId2"/>
          <a:stretch>
            <a:fillRect/>
          </a:stretch>
        </p:blipFill>
        <p:spPr>
          <a:xfrm>
            <a:off x="8614691" y="1484533"/>
            <a:ext cx="3097933" cy="2781300"/>
          </a:xfrm>
          <a:prstGeom prst="rect">
            <a:avLst/>
          </a:prstGeom>
        </p:spPr>
      </p:pic>
    </p:spTree>
    <p:extLst>
      <p:ext uri="{BB962C8B-B14F-4D97-AF65-F5344CB8AC3E}">
        <p14:creationId xmlns:p14="http://schemas.microsoft.com/office/powerpoint/2010/main" val="1766011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A1495-F571-3F71-5B46-F9E41BA0D5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3C8E8B-B4DE-FE4D-49A4-557B7E7F9A62}"/>
              </a:ext>
            </a:extLst>
          </p:cNvPr>
          <p:cNvSpPr>
            <a:spLocks noGrp="1"/>
          </p:cNvSpPr>
          <p:nvPr>
            <p:ph type="title"/>
          </p:nvPr>
        </p:nvSpPr>
        <p:spPr/>
        <p:txBody>
          <a:bodyPr/>
          <a:lstStyle/>
          <a:p>
            <a:r>
              <a:rPr lang="en-GB" dirty="0"/>
              <a:t>Some Biases and Heuristics</a:t>
            </a:r>
          </a:p>
        </p:txBody>
      </p:sp>
      <p:sp>
        <p:nvSpPr>
          <p:cNvPr id="2" name="Slide Number Placeholder 1">
            <a:extLst>
              <a:ext uri="{FF2B5EF4-FFF2-40B4-BE49-F238E27FC236}">
                <a16:creationId xmlns:a16="http://schemas.microsoft.com/office/drawing/2014/main" id="{F384B488-105B-9E7D-3EFB-1812470C58FF}"/>
              </a:ext>
            </a:extLst>
          </p:cNvPr>
          <p:cNvSpPr>
            <a:spLocks noGrp="1"/>
          </p:cNvSpPr>
          <p:nvPr>
            <p:ph type="sldNum" sz="quarter" idx="12"/>
          </p:nvPr>
        </p:nvSpPr>
        <p:spPr/>
        <p:txBody>
          <a:bodyPr/>
          <a:lstStyle/>
          <a:p>
            <a:fld id="{CBBF530E-1875-46E6-901C-76683197A1B3}" type="slidenum">
              <a:rPr lang="en-GB" smtClean="0"/>
              <a:pPr/>
              <a:t>22</a:t>
            </a:fld>
            <a:endParaRPr lang="en-GB"/>
          </a:p>
        </p:txBody>
      </p:sp>
      <p:sp>
        <p:nvSpPr>
          <p:cNvPr id="5" name="Content Placeholder 4">
            <a:extLst>
              <a:ext uri="{FF2B5EF4-FFF2-40B4-BE49-F238E27FC236}">
                <a16:creationId xmlns:a16="http://schemas.microsoft.com/office/drawing/2014/main" id="{C43BDE31-BE61-A311-877B-7D47F2501A3A}"/>
              </a:ext>
            </a:extLst>
          </p:cNvPr>
          <p:cNvSpPr>
            <a:spLocks noGrp="1"/>
          </p:cNvSpPr>
          <p:nvPr>
            <p:ph sz="quarter" idx="13"/>
          </p:nvPr>
        </p:nvSpPr>
        <p:spPr>
          <a:xfrm>
            <a:off x="479376" y="1484533"/>
            <a:ext cx="11458623" cy="5010860"/>
          </a:xfrm>
        </p:spPr>
        <p:txBody>
          <a:bodyPr/>
          <a:lstStyle/>
          <a:p>
            <a:r>
              <a:rPr lang="en-GB" sz="2200" dirty="0"/>
              <a:t>Jeff is prepared to spend £20 on a new shirt for his graduation. When Jeff goes to the shop, he notices an £80 that would be appropriate and thinks it far too high. Finally, he sees a similar £40, which he now decides is a good deal. </a:t>
            </a:r>
          </a:p>
          <a:p>
            <a:r>
              <a:rPr lang="en-GB" sz="2200" dirty="0"/>
              <a:t>Emad is looking for a new laptop, he has budgeted £700 for a mid-low end spec laptop. When arriving at the store, he sees a laptop reduces from £2000 to £1000 and decides to buy it.</a:t>
            </a:r>
          </a:p>
          <a:p>
            <a:r>
              <a:rPr lang="en-GB" sz="2200" dirty="0"/>
              <a:t>The initial (often arbitrary) sentencing demands of criminal prosectors has been shown to influence the eventual sentences received by people found guilty.</a:t>
            </a:r>
          </a:p>
          <a:p>
            <a:r>
              <a:rPr lang="en-GB" sz="2200" dirty="0"/>
              <a:t>When people are asked to guess how many marbles there are in a big glass jar, initial estimates tend to affect the subsequent estimates.</a:t>
            </a:r>
          </a:p>
          <a:p>
            <a:r>
              <a:rPr lang="en-GB" sz="2200" dirty="0"/>
              <a:t>A doctor who is more likely to place greater emphasis on the first symptom described by the patient, even if other symptoms are more relevant.</a:t>
            </a:r>
          </a:p>
          <a:p>
            <a:endParaRPr lang="en-GB" sz="2200" dirty="0"/>
          </a:p>
          <a:p>
            <a:endParaRPr lang="en-GB" sz="2200" dirty="0"/>
          </a:p>
          <a:p>
            <a:pPr marL="0" indent="0">
              <a:buNone/>
            </a:pPr>
            <a:endParaRPr lang="en-GB" sz="2200" dirty="0"/>
          </a:p>
          <a:p>
            <a:endParaRPr lang="en-GB" sz="2200" dirty="0"/>
          </a:p>
        </p:txBody>
      </p:sp>
    </p:spTree>
    <p:extLst>
      <p:ext uri="{BB962C8B-B14F-4D97-AF65-F5344CB8AC3E}">
        <p14:creationId xmlns:p14="http://schemas.microsoft.com/office/powerpoint/2010/main" val="3555595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6CB98-A4D2-0944-C7CC-C5D7FED474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6ADA8E7-80A5-09B5-328C-B3F8CA0F40EC}"/>
              </a:ext>
            </a:extLst>
          </p:cNvPr>
          <p:cNvSpPr>
            <a:spLocks noGrp="1"/>
          </p:cNvSpPr>
          <p:nvPr>
            <p:ph type="title"/>
          </p:nvPr>
        </p:nvSpPr>
        <p:spPr/>
        <p:txBody>
          <a:bodyPr/>
          <a:lstStyle/>
          <a:p>
            <a:r>
              <a:rPr lang="en-GB" dirty="0"/>
              <a:t>Anchoring Effect</a:t>
            </a:r>
          </a:p>
        </p:txBody>
      </p:sp>
      <p:sp>
        <p:nvSpPr>
          <p:cNvPr id="2" name="Slide Number Placeholder 1">
            <a:extLst>
              <a:ext uri="{FF2B5EF4-FFF2-40B4-BE49-F238E27FC236}">
                <a16:creationId xmlns:a16="http://schemas.microsoft.com/office/drawing/2014/main" id="{637B9FA4-F083-0BD3-715A-6FEA03047273}"/>
              </a:ext>
            </a:extLst>
          </p:cNvPr>
          <p:cNvSpPr>
            <a:spLocks noGrp="1"/>
          </p:cNvSpPr>
          <p:nvPr>
            <p:ph type="sldNum" sz="quarter" idx="12"/>
          </p:nvPr>
        </p:nvSpPr>
        <p:spPr/>
        <p:txBody>
          <a:bodyPr/>
          <a:lstStyle/>
          <a:p>
            <a:fld id="{CBBF530E-1875-46E6-901C-76683197A1B3}" type="slidenum">
              <a:rPr lang="en-GB" smtClean="0"/>
              <a:pPr/>
              <a:t>23</a:t>
            </a:fld>
            <a:endParaRPr lang="en-GB"/>
          </a:p>
        </p:txBody>
      </p:sp>
      <p:sp>
        <p:nvSpPr>
          <p:cNvPr id="5" name="Content Placeholder 4">
            <a:extLst>
              <a:ext uri="{FF2B5EF4-FFF2-40B4-BE49-F238E27FC236}">
                <a16:creationId xmlns:a16="http://schemas.microsoft.com/office/drawing/2014/main" id="{9A9460BE-E19A-DE96-151A-B941FFF48B76}"/>
              </a:ext>
            </a:extLst>
          </p:cNvPr>
          <p:cNvSpPr>
            <a:spLocks noGrp="1"/>
          </p:cNvSpPr>
          <p:nvPr>
            <p:ph sz="quarter" idx="13"/>
          </p:nvPr>
        </p:nvSpPr>
        <p:spPr>
          <a:xfrm>
            <a:off x="479376" y="1484533"/>
            <a:ext cx="11458623" cy="5010860"/>
          </a:xfrm>
        </p:spPr>
        <p:txBody>
          <a:bodyPr/>
          <a:lstStyle/>
          <a:p>
            <a:r>
              <a:rPr lang="en-GB" dirty="0"/>
              <a:t>Often seeing a cost or value sets an “anchor” point, by which to compare similar things, even if the anchor is entirely arbitrary. </a:t>
            </a:r>
          </a:p>
          <a:p>
            <a:r>
              <a:rPr lang="en-GB" dirty="0"/>
              <a:t>The first piece of information is often seen as the most important, and all subsequent pieces of information are compared to the first.</a:t>
            </a:r>
          </a:p>
          <a:p>
            <a:endParaRPr lang="en-GB"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2054532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BEA87-E097-325E-12D4-508530E8F3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3F750B-B850-3A45-6313-7BD2A58D7E58}"/>
              </a:ext>
            </a:extLst>
          </p:cNvPr>
          <p:cNvSpPr>
            <a:spLocks noGrp="1"/>
          </p:cNvSpPr>
          <p:nvPr>
            <p:ph type="title"/>
          </p:nvPr>
        </p:nvSpPr>
        <p:spPr/>
        <p:txBody>
          <a:bodyPr/>
          <a:lstStyle/>
          <a:p>
            <a:r>
              <a:rPr lang="en-GB" dirty="0"/>
              <a:t>Heuristics and Biases</a:t>
            </a:r>
          </a:p>
        </p:txBody>
      </p:sp>
      <p:sp>
        <p:nvSpPr>
          <p:cNvPr id="2" name="Slide Number Placeholder 1">
            <a:extLst>
              <a:ext uri="{FF2B5EF4-FFF2-40B4-BE49-F238E27FC236}">
                <a16:creationId xmlns:a16="http://schemas.microsoft.com/office/drawing/2014/main" id="{EA41F310-9657-9548-7523-839DBFF1E0E8}"/>
              </a:ext>
            </a:extLst>
          </p:cNvPr>
          <p:cNvSpPr>
            <a:spLocks noGrp="1"/>
          </p:cNvSpPr>
          <p:nvPr>
            <p:ph type="sldNum" sz="quarter" idx="12"/>
          </p:nvPr>
        </p:nvSpPr>
        <p:spPr/>
        <p:txBody>
          <a:bodyPr/>
          <a:lstStyle/>
          <a:p>
            <a:fld id="{CBBF530E-1875-46E6-901C-76683197A1B3}" type="slidenum">
              <a:rPr lang="en-GB" smtClean="0"/>
              <a:pPr/>
              <a:t>24</a:t>
            </a:fld>
            <a:endParaRPr lang="en-GB"/>
          </a:p>
        </p:txBody>
      </p:sp>
      <p:sp>
        <p:nvSpPr>
          <p:cNvPr id="5" name="Content Placeholder 4">
            <a:extLst>
              <a:ext uri="{FF2B5EF4-FFF2-40B4-BE49-F238E27FC236}">
                <a16:creationId xmlns:a16="http://schemas.microsoft.com/office/drawing/2014/main" id="{B83C5804-EF48-5EBC-5A72-DAD65D7C5F84}"/>
              </a:ext>
            </a:extLst>
          </p:cNvPr>
          <p:cNvSpPr>
            <a:spLocks noGrp="1"/>
          </p:cNvSpPr>
          <p:nvPr>
            <p:ph sz="quarter" idx="13"/>
          </p:nvPr>
        </p:nvSpPr>
        <p:spPr>
          <a:xfrm>
            <a:off x="479376" y="1211572"/>
            <a:ext cx="11458623" cy="5010860"/>
          </a:xfrm>
        </p:spPr>
        <p:txBody>
          <a:bodyPr/>
          <a:lstStyle/>
          <a:p>
            <a:pPr marL="0" indent="0">
              <a:buNone/>
            </a:pPr>
            <a:r>
              <a:rPr lang="en-GB" dirty="0"/>
              <a:t>Scenario 1:</a:t>
            </a:r>
          </a:p>
          <a:p>
            <a:r>
              <a:rPr lang="en-GB" dirty="0"/>
              <a:t>Imagine you are about to buy a jacket for $125 and a calculator for $15. A salesperson informs you that the same calculator is on sale for $10 at another branch of the store, a 20-minute drive away. </a:t>
            </a:r>
          </a:p>
          <a:p>
            <a:r>
              <a:rPr lang="en-GB" dirty="0"/>
              <a:t>Result: Approximately 68% of people said they would make the trip to save $5. </a:t>
            </a:r>
          </a:p>
          <a:p>
            <a:pPr marL="0" indent="0">
              <a:buNone/>
            </a:pPr>
            <a:r>
              <a:rPr lang="en-GB" dirty="0"/>
              <a:t>Scenario 2:</a:t>
            </a:r>
          </a:p>
          <a:p>
            <a:r>
              <a:rPr lang="en-GB" dirty="0"/>
              <a:t>Imagine you are about to buy a jacket for $15 and a calculator for $125. A salesperson informs you that the same calculator is on sale for $120 at another branch of the store, a 20-minute drive away. </a:t>
            </a:r>
          </a:p>
          <a:p>
            <a:r>
              <a:rPr lang="en-GB" dirty="0"/>
              <a:t>Result: Only approximately 29% of people said they would make the trip to save the same $5. </a:t>
            </a:r>
          </a:p>
        </p:txBody>
      </p:sp>
    </p:spTree>
    <p:extLst>
      <p:ext uri="{BB962C8B-B14F-4D97-AF65-F5344CB8AC3E}">
        <p14:creationId xmlns:p14="http://schemas.microsoft.com/office/powerpoint/2010/main" val="2175418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26851-1361-F75C-441D-F36A655915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D20EA5-5395-6017-4D7C-DAAEFEAA9CCE}"/>
              </a:ext>
            </a:extLst>
          </p:cNvPr>
          <p:cNvSpPr>
            <a:spLocks noGrp="1"/>
          </p:cNvSpPr>
          <p:nvPr>
            <p:ph type="title"/>
          </p:nvPr>
        </p:nvSpPr>
        <p:spPr/>
        <p:txBody>
          <a:bodyPr/>
          <a:lstStyle/>
          <a:p>
            <a:r>
              <a:rPr lang="en-GB" dirty="0"/>
              <a:t>Mental Accounting and Mistaking Relative and Absolute Values</a:t>
            </a:r>
          </a:p>
        </p:txBody>
      </p:sp>
      <p:sp>
        <p:nvSpPr>
          <p:cNvPr id="2" name="Slide Number Placeholder 1">
            <a:extLst>
              <a:ext uri="{FF2B5EF4-FFF2-40B4-BE49-F238E27FC236}">
                <a16:creationId xmlns:a16="http://schemas.microsoft.com/office/drawing/2014/main" id="{A2BEF07A-C64F-F451-209A-90BD79593B95}"/>
              </a:ext>
            </a:extLst>
          </p:cNvPr>
          <p:cNvSpPr>
            <a:spLocks noGrp="1"/>
          </p:cNvSpPr>
          <p:nvPr>
            <p:ph type="sldNum" sz="quarter" idx="12"/>
          </p:nvPr>
        </p:nvSpPr>
        <p:spPr/>
        <p:txBody>
          <a:bodyPr/>
          <a:lstStyle/>
          <a:p>
            <a:fld id="{CBBF530E-1875-46E6-901C-76683197A1B3}" type="slidenum">
              <a:rPr lang="en-GB" smtClean="0"/>
              <a:pPr/>
              <a:t>25</a:t>
            </a:fld>
            <a:endParaRPr lang="en-GB"/>
          </a:p>
        </p:txBody>
      </p:sp>
      <p:sp>
        <p:nvSpPr>
          <p:cNvPr id="5" name="Content Placeholder 4">
            <a:extLst>
              <a:ext uri="{FF2B5EF4-FFF2-40B4-BE49-F238E27FC236}">
                <a16:creationId xmlns:a16="http://schemas.microsoft.com/office/drawing/2014/main" id="{CA9B738F-7802-B3A8-7D13-BCC3D8030360}"/>
              </a:ext>
            </a:extLst>
          </p:cNvPr>
          <p:cNvSpPr>
            <a:spLocks noGrp="1"/>
          </p:cNvSpPr>
          <p:nvPr>
            <p:ph sz="quarter" idx="13"/>
          </p:nvPr>
        </p:nvSpPr>
        <p:spPr>
          <a:xfrm>
            <a:off x="479376" y="1211572"/>
            <a:ext cx="11458623" cy="5010860"/>
          </a:xfrm>
        </p:spPr>
        <p:txBody>
          <a:bodyPr/>
          <a:lstStyle/>
          <a:p>
            <a:r>
              <a:rPr lang="en-GB" dirty="0"/>
              <a:t>In both scenarios, people are asked to drive for 20 minutes to save $5, but the likelihood of people doing so drastically changes.</a:t>
            </a:r>
          </a:p>
          <a:p>
            <a:r>
              <a:rPr lang="en-GB" dirty="0"/>
              <a:t>They are comparing the relative saving as a proportion of their purchase because of </a:t>
            </a:r>
            <a:r>
              <a:rPr lang="en-GB" b="1" i="1" dirty="0"/>
              <a:t>framing effects</a:t>
            </a:r>
            <a:r>
              <a:rPr lang="en-GB" dirty="0"/>
              <a:t>, but the cost and savings are the same in both cases.</a:t>
            </a:r>
          </a:p>
          <a:p>
            <a:r>
              <a:rPr lang="en-GB" dirty="0"/>
              <a:t>“The chance of a successful operation is 90%” </a:t>
            </a:r>
            <a:r>
              <a:rPr lang="en-GB" dirty="0">
                <a:sym typeface="Wingdings" panose="05000000000000000000" pitchFamily="2" charset="2"/>
              </a:rPr>
              <a:t> </a:t>
            </a:r>
          </a:p>
          <a:p>
            <a:r>
              <a:rPr lang="en-GB" dirty="0">
                <a:sym typeface="Wingdings" panose="05000000000000000000" pitchFamily="2" charset="2"/>
              </a:rPr>
              <a:t>“The chance of an unsuccessful operation is 10%”  </a:t>
            </a:r>
          </a:p>
          <a:p>
            <a:endParaRPr lang="en-GB" dirty="0">
              <a:sym typeface="Wingdings" panose="05000000000000000000" pitchFamily="2" charset="2"/>
            </a:endParaRPr>
          </a:p>
          <a:p>
            <a:r>
              <a:rPr lang="en-GB" sz="1800" dirty="0">
                <a:sym typeface="Wingdings" panose="05000000000000000000" pitchFamily="2" charset="2"/>
              </a:rPr>
              <a:t>Suppose the risk of heart disease was 1% overall, and that eating </a:t>
            </a:r>
            <a:r>
              <a:rPr lang="en-GB" sz="1800" dirty="0" err="1">
                <a:sym typeface="Wingdings" panose="05000000000000000000" pitchFamily="2" charset="2"/>
              </a:rPr>
              <a:t>Twixes</a:t>
            </a:r>
            <a:r>
              <a:rPr lang="en-GB" sz="1800" dirty="0">
                <a:sym typeface="Wingdings" panose="05000000000000000000" pitchFamily="2" charset="2"/>
              </a:rPr>
              <a:t> increased this to 2%.</a:t>
            </a:r>
          </a:p>
          <a:p>
            <a:r>
              <a:rPr lang="en-GB" sz="1800" dirty="0">
                <a:sym typeface="Wingdings" panose="05000000000000000000" pitchFamily="2" charset="2"/>
              </a:rPr>
              <a:t>“Eating such and such in your diet increases your risk of heart disease by 100%” </a:t>
            </a:r>
          </a:p>
          <a:p>
            <a:r>
              <a:rPr lang="en-GB" sz="1800" dirty="0">
                <a:sym typeface="Wingdings" panose="05000000000000000000" pitchFamily="2" charset="2"/>
              </a:rPr>
              <a:t>“Eating such and such in your diet means that your overall chance of getting heart disease increases by 1%”</a:t>
            </a:r>
            <a:endParaRPr lang="en-GB" sz="1800" dirty="0"/>
          </a:p>
          <a:p>
            <a:endParaRPr lang="en-GB" dirty="0"/>
          </a:p>
        </p:txBody>
      </p:sp>
    </p:spTree>
    <p:extLst>
      <p:ext uri="{BB962C8B-B14F-4D97-AF65-F5344CB8AC3E}">
        <p14:creationId xmlns:p14="http://schemas.microsoft.com/office/powerpoint/2010/main" val="2944456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476ED-F927-08A1-87C2-44CF3156A8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324BB0-1071-2E57-79D2-59ED7CF9DECD}"/>
              </a:ext>
            </a:extLst>
          </p:cNvPr>
          <p:cNvSpPr>
            <a:spLocks noGrp="1"/>
          </p:cNvSpPr>
          <p:nvPr>
            <p:ph type="title"/>
          </p:nvPr>
        </p:nvSpPr>
        <p:spPr/>
        <p:txBody>
          <a:bodyPr/>
          <a:lstStyle/>
          <a:p>
            <a:r>
              <a:rPr lang="en-GB" dirty="0"/>
              <a:t>Heuristics and Biases</a:t>
            </a:r>
          </a:p>
        </p:txBody>
      </p:sp>
      <p:sp>
        <p:nvSpPr>
          <p:cNvPr id="2" name="Slide Number Placeholder 1">
            <a:extLst>
              <a:ext uri="{FF2B5EF4-FFF2-40B4-BE49-F238E27FC236}">
                <a16:creationId xmlns:a16="http://schemas.microsoft.com/office/drawing/2014/main" id="{C7A7FA85-F531-9614-D560-52AD6A9E0431}"/>
              </a:ext>
            </a:extLst>
          </p:cNvPr>
          <p:cNvSpPr>
            <a:spLocks noGrp="1"/>
          </p:cNvSpPr>
          <p:nvPr>
            <p:ph type="sldNum" sz="quarter" idx="12"/>
          </p:nvPr>
        </p:nvSpPr>
        <p:spPr/>
        <p:txBody>
          <a:bodyPr/>
          <a:lstStyle/>
          <a:p>
            <a:fld id="{CBBF530E-1875-46E6-901C-76683197A1B3}" type="slidenum">
              <a:rPr lang="en-GB" smtClean="0"/>
              <a:pPr/>
              <a:t>26</a:t>
            </a:fld>
            <a:endParaRPr lang="en-GB"/>
          </a:p>
        </p:txBody>
      </p:sp>
      <p:sp>
        <p:nvSpPr>
          <p:cNvPr id="5" name="Content Placeholder 4">
            <a:extLst>
              <a:ext uri="{FF2B5EF4-FFF2-40B4-BE49-F238E27FC236}">
                <a16:creationId xmlns:a16="http://schemas.microsoft.com/office/drawing/2014/main" id="{9114AAB8-F4C0-1C6D-D2E2-D397B5C23047}"/>
              </a:ext>
            </a:extLst>
          </p:cNvPr>
          <p:cNvSpPr>
            <a:spLocks noGrp="1"/>
          </p:cNvSpPr>
          <p:nvPr>
            <p:ph sz="quarter" idx="13"/>
          </p:nvPr>
        </p:nvSpPr>
        <p:spPr>
          <a:xfrm>
            <a:off x="479376" y="1484533"/>
            <a:ext cx="11458623" cy="5010860"/>
          </a:xfrm>
        </p:spPr>
        <p:txBody>
          <a:bodyPr/>
          <a:lstStyle/>
          <a:p>
            <a:r>
              <a:rPr lang="en-GB" dirty="0"/>
              <a:t>A student has decided that they do not like their cognitive ergonomics class. They decide that the lecture materials are boring, the lecturer is eccentric, yet dull, and the quizzes are tedious. They make a mental note of anything that confirms what they believe whilst disregarding that which argues against it.</a:t>
            </a:r>
          </a:p>
          <a:p>
            <a:r>
              <a:rPr lang="en-GB" dirty="0"/>
              <a:t>A famous scientist has invested much of their career developing and expanding upon a theory of molecular chemistry, but the peer reviewed evidence is mixed. When defending her position, she puts great emphasis on papers which show her pet theory to be correct, whilst downplaying or disregarding competing evidence. </a:t>
            </a:r>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1023084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CEF2A-9FC9-8DD8-578E-76B451A7AC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731A01-6A4D-E896-AF91-2C150FB95224}"/>
              </a:ext>
            </a:extLst>
          </p:cNvPr>
          <p:cNvSpPr>
            <a:spLocks noGrp="1"/>
          </p:cNvSpPr>
          <p:nvPr>
            <p:ph type="title"/>
          </p:nvPr>
        </p:nvSpPr>
        <p:spPr/>
        <p:txBody>
          <a:bodyPr/>
          <a:lstStyle/>
          <a:p>
            <a:r>
              <a:rPr lang="en-GB" dirty="0"/>
              <a:t>Confirmation Bias</a:t>
            </a:r>
          </a:p>
        </p:txBody>
      </p:sp>
      <p:sp>
        <p:nvSpPr>
          <p:cNvPr id="2" name="Slide Number Placeholder 1">
            <a:extLst>
              <a:ext uri="{FF2B5EF4-FFF2-40B4-BE49-F238E27FC236}">
                <a16:creationId xmlns:a16="http://schemas.microsoft.com/office/drawing/2014/main" id="{F649D438-C50E-931D-F720-27CB04629D56}"/>
              </a:ext>
            </a:extLst>
          </p:cNvPr>
          <p:cNvSpPr>
            <a:spLocks noGrp="1"/>
          </p:cNvSpPr>
          <p:nvPr>
            <p:ph type="sldNum" sz="quarter" idx="12"/>
          </p:nvPr>
        </p:nvSpPr>
        <p:spPr/>
        <p:txBody>
          <a:bodyPr/>
          <a:lstStyle/>
          <a:p>
            <a:fld id="{CBBF530E-1875-46E6-901C-76683197A1B3}" type="slidenum">
              <a:rPr lang="en-GB" smtClean="0"/>
              <a:pPr/>
              <a:t>27</a:t>
            </a:fld>
            <a:endParaRPr lang="en-GB"/>
          </a:p>
        </p:txBody>
      </p:sp>
      <p:sp>
        <p:nvSpPr>
          <p:cNvPr id="5" name="Content Placeholder 4">
            <a:extLst>
              <a:ext uri="{FF2B5EF4-FFF2-40B4-BE49-F238E27FC236}">
                <a16:creationId xmlns:a16="http://schemas.microsoft.com/office/drawing/2014/main" id="{FCB4D571-E6EC-214E-0647-1DF96CD63AAA}"/>
              </a:ext>
            </a:extLst>
          </p:cNvPr>
          <p:cNvSpPr>
            <a:spLocks noGrp="1"/>
          </p:cNvSpPr>
          <p:nvPr>
            <p:ph sz="quarter" idx="13"/>
          </p:nvPr>
        </p:nvSpPr>
        <p:spPr>
          <a:xfrm>
            <a:off x="479376" y="1484533"/>
            <a:ext cx="11458623" cy="5010860"/>
          </a:xfrm>
        </p:spPr>
        <p:txBody>
          <a:bodyPr/>
          <a:lstStyle/>
          <a:p>
            <a:r>
              <a:rPr lang="en-GB" dirty="0"/>
              <a:t>The tendency to seek out, value and favour evidence for positions we already believe, whilst disregarding alternative evidence that may make us challenge our beliefs. </a:t>
            </a:r>
          </a:p>
          <a:p>
            <a:endParaRPr lang="en-GB" dirty="0"/>
          </a:p>
        </p:txBody>
      </p:sp>
    </p:spTree>
    <p:extLst>
      <p:ext uri="{BB962C8B-B14F-4D97-AF65-F5344CB8AC3E}">
        <p14:creationId xmlns:p14="http://schemas.microsoft.com/office/powerpoint/2010/main" val="238396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936D1-92A3-4860-7CDC-A453A4EDA4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6757CA2-C2E5-769A-1AAF-E2AA9282F404}"/>
              </a:ext>
            </a:extLst>
          </p:cNvPr>
          <p:cNvSpPr>
            <a:spLocks noGrp="1"/>
          </p:cNvSpPr>
          <p:nvPr>
            <p:ph type="title"/>
          </p:nvPr>
        </p:nvSpPr>
        <p:spPr/>
        <p:txBody>
          <a:bodyPr/>
          <a:lstStyle/>
          <a:p>
            <a:r>
              <a:rPr lang="en-GB" dirty="0"/>
              <a:t>Biases and Heuristics</a:t>
            </a:r>
          </a:p>
        </p:txBody>
      </p:sp>
      <p:sp>
        <p:nvSpPr>
          <p:cNvPr id="2" name="Slide Number Placeholder 1">
            <a:extLst>
              <a:ext uri="{FF2B5EF4-FFF2-40B4-BE49-F238E27FC236}">
                <a16:creationId xmlns:a16="http://schemas.microsoft.com/office/drawing/2014/main" id="{86D6EB55-6B5C-249F-CB2E-49748EFA0EDF}"/>
              </a:ext>
            </a:extLst>
          </p:cNvPr>
          <p:cNvSpPr>
            <a:spLocks noGrp="1"/>
          </p:cNvSpPr>
          <p:nvPr>
            <p:ph type="sldNum" sz="quarter" idx="12"/>
          </p:nvPr>
        </p:nvSpPr>
        <p:spPr/>
        <p:txBody>
          <a:bodyPr/>
          <a:lstStyle/>
          <a:p>
            <a:fld id="{CBBF530E-1875-46E6-901C-76683197A1B3}" type="slidenum">
              <a:rPr lang="en-GB" smtClean="0"/>
              <a:pPr/>
              <a:t>28</a:t>
            </a:fld>
            <a:endParaRPr lang="en-GB"/>
          </a:p>
        </p:txBody>
      </p:sp>
      <p:graphicFrame>
        <p:nvGraphicFramePr>
          <p:cNvPr id="6" name="Table 5">
            <a:extLst>
              <a:ext uri="{FF2B5EF4-FFF2-40B4-BE49-F238E27FC236}">
                <a16:creationId xmlns:a16="http://schemas.microsoft.com/office/drawing/2014/main" id="{26D7C371-222F-6C21-5978-4F49DBBEE266}"/>
              </a:ext>
            </a:extLst>
          </p:cNvPr>
          <p:cNvGraphicFramePr>
            <a:graphicFrameLocks noGrp="1"/>
          </p:cNvGraphicFramePr>
          <p:nvPr>
            <p:extLst>
              <p:ext uri="{D42A27DB-BD31-4B8C-83A1-F6EECF244321}">
                <p14:modId xmlns:p14="http://schemas.microsoft.com/office/powerpoint/2010/main" val="1079325633"/>
              </p:ext>
            </p:extLst>
          </p:nvPr>
        </p:nvGraphicFramePr>
        <p:xfrm>
          <a:off x="2155021" y="1225232"/>
          <a:ext cx="8127999" cy="4942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266079130"/>
                    </a:ext>
                  </a:extLst>
                </a:gridCol>
                <a:gridCol w="2709333">
                  <a:extLst>
                    <a:ext uri="{9D8B030D-6E8A-4147-A177-3AD203B41FA5}">
                      <a16:colId xmlns:a16="http://schemas.microsoft.com/office/drawing/2014/main" val="29513454"/>
                    </a:ext>
                  </a:extLst>
                </a:gridCol>
                <a:gridCol w="2709333">
                  <a:extLst>
                    <a:ext uri="{9D8B030D-6E8A-4147-A177-3AD203B41FA5}">
                      <a16:colId xmlns:a16="http://schemas.microsoft.com/office/drawing/2014/main" val="298524789"/>
                    </a:ext>
                  </a:extLst>
                </a:gridCol>
              </a:tblGrid>
              <a:tr h="370840">
                <a:tc>
                  <a:txBody>
                    <a:bodyPr/>
                    <a:lstStyle/>
                    <a:p>
                      <a:r>
                        <a:rPr lang="en-GB" sz="1400" dirty="0"/>
                        <a:t>Bias</a:t>
                      </a:r>
                    </a:p>
                  </a:txBody>
                  <a:tcPr/>
                </a:tc>
                <a:tc>
                  <a:txBody>
                    <a:bodyPr/>
                    <a:lstStyle/>
                    <a:p>
                      <a:r>
                        <a:rPr lang="en-GB" sz="1400" dirty="0"/>
                        <a:t>Explanation</a:t>
                      </a:r>
                    </a:p>
                  </a:txBody>
                  <a:tcPr/>
                </a:tc>
                <a:tc>
                  <a:txBody>
                    <a:bodyPr/>
                    <a:lstStyle/>
                    <a:p>
                      <a:r>
                        <a:rPr lang="en-GB" sz="1400" dirty="0"/>
                        <a:t>Example</a:t>
                      </a:r>
                    </a:p>
                  </a:txBody>
                  <a:tcPr/>
                </a:tc>
                <a:extLst>
                  <a:ext uri="{0D108BD9-81ED-4DB2-BD59-A6C34878D82A}">
                    <a16:rowId xmlns:a16="http://schemas.microsoft.com/office/drawing/2014/main" val="78236379"/>
                  </a:ext>
                </a:extLst>
              </a:tr>
              <a:tr h="370840">
                <a:tc>
                  <a:txBody>
                    <a:bodyPr/>
                    <a:lstStyle/>
                    <a:p>
                      <a:r>
                        <a:rPr lang="en-GB" sz="1400" dirty="0"/>
                        <a:t>Substitution</a:t>
                      </a:r>
                    </a:p>
                  </a:txBody>
                  <a:tcPr/>
                </a:tc>
                <a:tc>
                  <a:txBody>
                    <a:bodyPr/>
                    <a:lstStyle/>
                    <a:p>
                      <a:r>
                        <a:rPr lang="en-GB" sz="1400" dirty="0"/>
                        <a:t>Swapping hard problems for easy</a:t>
                      </a:r>
                    </a:p>
                  </a:txBody>
                  <a:tcPr/>
                </a:tc>
                <a:tc>
                  <a:txBody>
                    <a:bodyPr/>
                    <a:lstStyle/>
                    <a:p>
                      <a:r>
                        <a:rPr lang="en-GB" sz="1400" dirty="0"/>
                        <a:t>Bat and a ball</a:t>
                      </a:r>
                    </a:p>
                  </a:txBody>
                  <a:tcPr/>
                </a:tc>
                <a:extLst>
                  <a:ext uri="{0D108BD9-81ED-4DB2-BD59-A6C34878D82A}">
                    <a16:rowId xmlns:a16="http://schemas.microsoft.com/office/drawing/2014/main" val="1542456032"/>
                  </a:ext>
                </a:extLst>
              </a:tr>
              <a:tr h="370840">
                <a:tc>
                  <a:txBody>
                    <a:bodyPr/>
                    <a:lstStyle/>
                    <a:p>
                      <a:r>
                        <a:rPr lang="en-GB" sz="1400" dirty="0"/>
                        <a:t>Representativeness</a:t>
                      </a:r>
                    </a:p>
                  </a:txBody>
                  <a:tcPr/>
                </a:tc>
                <a:tc>
                  <a:txBody>
                    <a:bodyPr/>
                    <a:lstStyle/>
                    <a:p>
                      <a:r>
                        <a:rPr lang="en-GB" sz="1400" dirty="0"/>
                        <a:t>Making assumptions and stereotypes </a:t>
                      </a:r>
                    </a:p>
                  </a:txBody>
                  <a:tcPr/>
                </a:tc>
                <a:tc>
                  <a:txBody>
                    <a:bodyPr/>
                    <a:lstStyle/>
                    <a:p>
                      <a:r>
                        <a:rPr lang="en-GB" sz="1400" dirty="0"/>
                        <a:t>Linda the </a:t>
                      </a:r>
                      <a:r>
                        <a:rPr lang="en-GB" sz="1400" dirty="0" err="1"/>
                        <a:t>bankteller</a:t>
                      </a:r>
                      <a:endParaRPr lang="en-GB" sz="1400" dirty="0"/>
                    </a:p>
                  </a:txBody>
                  <a:tcPr/>
                </a:tc>
                <a:extLst>
                  <a:ext uri="{0D108BD9-81ED-4DB2-BD59-A6C34878D82A}">
                    <a16:rowId xmlns:a16="http://schemas.microsoft.com/office/drawing/2014/main" val="3028122124"/>
                  </a:ext>
                </a:extLst>
              </a:tr>
              <a:tr h="370840">
                <a:tc>
                  <a:txBody>
                    <a:bodyPr/>
                    <a:lstStyle/>
                    <a:p>
                      <a:r>
                        <a:rPr lang="en-GB" sz="1400" dirty="0"/>
                        <a:t>Sunk-costs</a:t>
                      </a:r>
                    </a:p>
                  </a:txBody>
                  <a:tcPr/>
                </a:tc>
                <a:tc>
                  <a:txBody>
                    <a:bodyPr/>
                    <a:lstStyle/>
                    <a:p>
                      <a:r>
                        <a:rPr lang="en-GB" sz="1400" dirty="0"/>
                        <a:t>“Good money after bad”</a:t>
                      </a:r>
                    </a:p>
                  </a:txBody>
                  <a:tcPr/>
                </a:tc>
                <a:tc>
                  <a:txBody>
                    <a:bodyPr/>
                    <a:lstStyle/>
                    <a:p>
                      <a:r>
                        <a:rPr lang="en-GB" sz="1400" dirty="0"/>
                        <a:t>Watching a film after you released it will be terrible.</a:t>
                      </a:r>
                    </a:p>
                  </a:txBody>
                  <a:tcPr/>
                </a:tc>
                <a:extLst>
                  <a:ext uri="{0D108BD9-81ED-4DB2-BD59-A6C34878D82A}">
                    <a16:rowId xmlns:a16="http://schemas.microsoft.com/office/drawing/2014/main" val="1667658941"/>
                  </a:ext>
                </a:extLst>
              </a:tr>
              <a:tr h="370840">
                <a:tc>
                  <a:txBody>
                    <a:bodyPr/>
                    <a:lstStyle/>
                    <a:p>
                      <a:r>
                        <a:rPr lang="en-GB" sz="1400" dirty="0"/>
                        <a:t>Availability Bias/Heuristic</a:t>
                      </a:r>
                    </a:p>
                  </a:txBody>
                  <a:tcPr/>
                </a:tc>
                <a:tc>
                  <a:txBody>
                    <a:bodyPr/>
                    <a:lstStyle/>
                    <a:p>
                      <a:r>
                        <a:rPr lang="en-GB" sz="1400" dirty="0"/>
                        <a:t>Overestimating improbable but salient events</a:t>
                      </a:r>
                    </a:p>
                  </a:txBody>
                  <a:tcPr/>
                </a:tc>
                <a:tc>
                  <a:txBody>
                    <a:bodyPr/>
                    <a:lstStyle/>
                    <a:p>
                      <a:r>
                        <a:rPr lang="en-GB" sz="1400" dirty="0"/>
                        <a:t>Plane crashes, news stories, etc.</a:t>
                      </a:r>
                    </a:p>
                  </a:txBody>
                  <a:tcPr/>
                </a:tc>
                <a:extLst>
                  <a:ext uri="{0D108BD9-81ED-4DB2-BD59-A6C34878D82A}">
                    <a16:rowId xmlns:a16="http://schemas.microsoft.com/office/drawing/2014/main" val="3957247085"/>
                  </a:ext>
                </a:extLst>
              </a:tr>
              <a:tr h="370840">
                <a:tc>
                  <a:txBody>
                    <a:bodyPr/>
                    <a:lstStyle/>
                    <a:p>
                      <a:r>
                        <a:rPr lang="en-GB" sz="1400" dirty="0"/>
                        <a:t>Loss Aversion / Endowment</a:t>
                      </a:r>
                    </a:p>
                  </a:txBody>
                  <a:tcPr/>
                </a:tc>
                <a:tc>
                  <a:txBody>
                    <a:bodyPr/>
                    <a:lstStyle/>
                    <a:p>
                      <a:r>
                        <a:rPr lang="en-GB" sz="1400" dirty="0"/>
                        <a:t>Valuing things we have at twice the rate they should be</a:t>
                      </a:r>
                    </a:p>
                  </a:txBody>
                  <a:tcPr/>
                </a:tc>
                <a:tc>
                  <a:txBody>
                    <a:bodyPr/>
                    <a:lstStyle/>
                    <a:p>
                      <a:r>
                        <a:rPr lang="en-GB" sz="1400" dirty="0"/>
                        <a:t>Valuing the pen over the mug, not taking risks when we should, not seeing “forgone gains” as we see losses.</a:t>
                      </a:r>
                    </a:p>
                  </a:txBody>
                  <a:tcPr/>
                </a:tc>
                <a:extLst>
                  <a:ext uri="{0D108BD9-81ED-4DB2-BD59-A6C34878D82A}">
                    <a16:rowId xmlns:a16="http://schemas.microsoft.com/office/drawing/2014/main" val="1484282372"/>
                  </a:ext>
                </a:extLst>
              </a:tr>
              <a:tr h="370840">
                <a:tc>
                  <a:txBody>
                    <a:bodyPr/>
                    <a:lstStyle/>
                    <a:p>
                      <a:r>
                        <a:rPr lang="en-GB" sz="1400" dirty="0"/>
                        <a:t>Anchoring</a:t>
                      </a:r>
                    </a:p>
                  </a:txBody>
                  <a:tcPr/>
                </a:tc>
                <a:tc>
                  <a:txBody>
                    <a:bodyPr/>
                    <a:lstStyle/>
                    <a:p>
                      <a:r>
                        <a:rPr lang="en-GB" sz="1400" dirty="0"/>
                        <a:t>Initial information influencing subsequent information</a:t>
                      </a:r>
                    </a:p>
                  </a:txBody>
                  <a:tcPr/>
                </a:tc>
                <a:tc>
                  <a:txBody>
                    <a:bodyPr/>
                    <a:lstStyle/>
                    <a:p>
                      <a:r>
                        <a:rPr lang="en-GB" sz="1400" dirty="0"/>
                        <a:t>Emad’s laptop, Jeff’s shirt</a:t>
                      </a:r>
                    </a:p>
                  </a:txBody>
                  <a:tcPr/>
                </a:tc>
                <a:extLst>
                  <a:ext uri="{0D108BD9-81ED-4DB2-BD59-A6C34878D82A}">
                    <a16:rowId xmlns:a16="http://schemas.microsoft.com/office/drawing/2014/main" val="740467785"/>
                  </a:ext>
                </a:extLst>
              </a:tr>
              <a:tr h="370840">
                <a:tc>
                  <a:txBody>
                    <a:bodyPr/>
                    <a:lstStyle/>
                    <a:p>
                      <a:r>
                        <a:rPr lang="en-GB" sz="1400" dirty="0"/>
                        <a:t>Framing</a:t>
                      </a:r>
                    </a:p>
                  </a:txBody>
                  <a:tcPr/>
                </a:tc>
                <a:tc>
                  <a:txBody>
                    <a:bodyPr/>
                    <a:lstStyle/>
                    <a:p>
                      <a:r>
                        <a:rPr lang="en-GB" sz="1400" dirty="0"/>
                        <a:t>How things are framed effecting decisions</a:t>
                      </a:r>
                    </a:p>
                  </a:txBody>
                  <a:tcPr/>
                </a:tc>
                <a:tc>
                  <a:txBody>
                    <a:bodyPr/>
                    <a:lstStyle/>
                    <a:p>
                      <a:r>
                        <a:rPr lang="en-GB" sz="1400" dirty="0"/>
                        <a:t>Chance of success 90%, chance of failure 10%</a:t>
                      </a:r>
                    </a:p>
                  </a:txBody>
                  <a:tcPr/>
                </a:tc>
                <a:extLst>
                  <a:ext uri="{0D108BD9-81ED-4DB2-BD59-A6C34878D82A}">
                    <a16:rowId xmlns:a16="http://schemas.microsoft.com/office/drawing/2014/main" val="1853184614"/>
                  </a:ext>
                </a:extLst>
              </a:tr>
              <a:tr h="370840">
                <a:tc>
                  <a:txBody>
                    <a:bodyPr/>
                    <a:lstStyle/>
                    <a:p>
                      <a:r>
                        <a:rPr lang="en-GB" sz="1400" dirty="0"/>
                        <a:t>Confirmation Bias</a:t>
                      </a:r>
                    </a:p>
                  </a:txBody>
                  <a:tcPr/>
                </a:tc>
                <a:tc>
                  <a:txBody>
                    <a:bodyPr/>
                    <a:lstStyle/>
                    <a:p>
                      <a:r>
                        <a:rPr lang="en-GB" sz="1400" dirty="0"/>
                        <a:t>Overvaluing things we already agree with</a:t>
                      </a:r>
                    </a:p>
                  </a:txBody>
                  <a:tcPr/>
                </a:tc>
                <a:tc>
                  <a:txBody>
                    <a:bodyPr/>
                    <a:lstStyle/>
                    <a:p>
                      <a:r>
                        <a:rPr lang="en-GB" sz="1400" dirty="0"/>
                        <a:t>…just look at online arguments</a:t>
                      </a:r>
                    </a:p>
                  </a:txBody>
                  <a:tcPr/>
                </a:tc>
                <a:extLst>
                  <a:ext uri="{0D108BD9-81ED-4DB2-BD59-A6C34878D82A}">
                    <a16:rowId xmlns:a16="http://schemas.microsoft.com/office/drawing/2014/main" val="1900670518"/>
                  </a:ext>
                </a:extLst>
              </a:tr>
            </a:tbl>
          </a:graphicData>
        </a:graphic>
      </p:graphicFrame>
    </p:spTree>
    <p:extLst>
      <p:ext uri="{BB962C8B-B14F-4D97-AF65-F5344CB8AC3E}">
        <p14:creationId xmlns:p14="http://schemas.microsoft.com/office/powerpoint/2010/main" val="311436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F6674-4C75-7336-4972-8CD35F1AF0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6DA0E1-DB63-DFCA-0FAF-120229231F42}"/>
              </a:ext>
            </a:extLst>
          </p:cNvPr>
          <p:cNvSpPr>
            <a:spLocks noGrp="1"/>
          </p:cNvSpPr>
          <p:nvPr>
            <p:ph type="title"/>
          </p:nvPr>
        </p:nvSpPr>
        <p:spPr/>
        <p:txBody>
          <a:bodyPr/>
          <a:lstStyle/>
          <a:p>
            <a:r>
              <a:rPr lang="en-GB" dirty="0"/>
              <a:t>More on “Prospect Theory”/ Heuristics and Biases</a:t>
            </a:r>
          </a:p>
        </p:txBody>
      </p:sp>
      <p:sp>
        <p:nvSpPr>
          <p:cNvPr id="2" name="Slide Number Placeholder 1">
            <a:extLst>
              <a:ext uri="{FF2B5EF4-FFF2-40B4-BE49-F238E27FC236}">
                <a16:creationId xmlns:a16="http://schemas.microsoft.com/office/drawing/2014/main" id="{972DE524-1565-370D-03D2-BAC531ED7B36}"/>
              </a:ext>
            </a:extLst>
          </p:cNvPr>
          <p:cNvSpPr>
            <a:spLocks noGrp="1"/>
          </p:cNvSpPr>
          <p:nvPr>
            <p:ph type="sldNum" sz="quarter" idx="12"/>
          </p:nvPr>
        </p:nvSpPr>
        <p:spPr/>
        <p:txBody>
          <a:bodyPr/>
          <a:lstStyle/>
          <a:p>
            <a:fld id="{CBBF530E-1875-46E6-901C-76683197A1B3}" type="slidenum">
              <a:rPr lang="en-GB" smtClean="0"/>
              <a:pPr/>
              <a:t>29</a:t>
            </a:fld>
            <a:endParaRPr lang="en-GB"/>
          </a:p>
        </p:txBody>
      </p:sp>
      <p:sp>
        <p:nvSpPr>
          <p:cNvPr id="3" name="Content Placeholder 4">
            <a:extLst>
              <a:ext uri="{FF2B5EF4-FFF2-40B4-BE49-F238E27FC236}">
                <a16:creationId xmlns:a16="http://schemas.microsoft.com/office/drawing/2014/main" id="{A8BF9D28-46E9-7302-E5B5-5D0EF9D5F028}"/>
              </a:ext>
            </a:extLst>
          </p:cNvPr>
          <p:cNvSpPr>
            <a:spLocks noGrp="1"/>
          </p:cNvSpPr>
          <p:nvPr>
            <p:ph sz="quarter" idx="13"/>
          </p:nvPr>
        </p:nvSpPr>
        <p:spPr>
          <a:xfrm>
            <a:off x="479376" y="1484533"/>
            <a:ext cx="11458623" cy="5010860"/>
          </a:xfrm>
        </p:spPr>
        <p:txBody>
          <a:bodyPr/>
          <a:lstStyle/>
          <a:p>
            <a:r>
              <a:rPr lang="en-GB" sz="2600" dirty="0"/>
              <a:t>HUGELY influential (Kahneman won the Nobel prize, Best Selling book)</a:t>
            </a:r>
          </a:p>
          <a:p>
            <a:r>
              <a:rPr lang="en-GB" sz="2600" dirty="0"/>
              <a:t>Inspired “</a:t>
            </a:r>
            <a:r>
              <a:rPr lang="en-GB" sz="2600" dirty="0" err="1"/>
              <a:t>Freakanomics</a:t>
            </a:r>
            <a:r>
              <a:rPr lang="en-GB" sz="2600" dirty="0"/>
              <a:t>” podcast and many others, known of in popular culture. </a:t>
            </a:r>
          </a:p>
          <a:p>
            <a:r>
              <a:rPr lang="en-GB" sz="2600" dirty="0"/>
              <a:t>“Nudge” book. Libertarian Paternalism</a:t>
            </a:r>
          </a:p>
          <a:p>
            <a:r>
              <a:rPr lang="en-GB" sz="2600" dirty="0"/>
              <a:t>UK Government “Nudge”/ “Behavioural Insights Team”</a:t>
            </a:r>
          </a:p>
          <a:p>
            <a:endParaRPr lang="en-GB" sz="2600" dirty="0"/>
          </a:p>
          <a:p>
            <a:r>
              <a:rPr lang="en-GB" sz="2600" dirty="0"/>
              <a:t>Quite a negative view of human autonomy?</a:t>
            </a:r>
          </a:p>
          <a:p>
            <a:r>
              <a:rPr lang="en-GB" sz="2600" dirty="0"/>
              <a:t>Dark patterns, manipulation online.</a:t>
            </a:r>
          </a:p>
          <a:p>
            <a:r>
              <a:rPr lang="en-GB" sz="2600" dirty="0"/>
              <a:t>Much of this is gathered from forced choice experiments in contrived lab conditions, not exactly how people behave and make decisions in real life.</a:t>
            </a:r>
          </a:p>
          <a:p>
            <a:endParaRPr lang="en-GB" dirty="0"/>
          </a:p>
          <a:p>
            <a:endParaRPr lang="en-GB" dirty="0"/>
          </a:p>
        </p:txBody>
      </p:sp>
    </p:spTree>
    <p:extLst>
      <p:ext uri="{BB962C8B-B14F-4D97-AF65-F5344CB8AC3E}">
        <p14:creationId xmlns:p14="http://schemas.microsoft.com/office/powerpoint/2010/main" val="111790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72951-48CA-DBA1-5B7B-F2528271C1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83BC29-9449-44EA-C9ED-22FB9FFAD5B2}"/>
              </a:ext>
            </a:extLst>
          </p:cNvPr>
          <p:cNvSpPr>
            <a:spLocks noGrp="1"/>
          </p:cNvSpPr>
          <p:nvPr>
            <p:ph type="title"/>
          </p:nvPr>
        </p:nvSpPr>
        <p:spPr/>
        <p:txBody>
          <a:bodyPr/>
          <a:lstStyle/>
          <a:p>
            <a:r>
              <a:rPr lang="en-GB" dirty="0"/>
              <a:t>Learning objectives – situation awareness</a:t>
            </a:r>
          </a:p>
        </p:txBody>
      </p:sp>
      <p:sp>
        <p:nvSpPr>
          <p:cNvPr id="3" name="Content Placeholder 2">
            <a:extLst>
              <a:ext uri="{FF2B5EF4-FFF2-40B4-BE49-F238E27FC236}">
                <a16:creationId xmlns:a16="http://schemas.microsoft.com/office/drawing/2014/main" id="{EF029C53-BBBE-8512-24A3-A371D745BE15}"/>
              </a:ext>
            </a:extLst>
          </p:cNvPr>
          <p:cNvSpPr>
            <a:spLocks noGrp="1"/>
          </p:cNvSpPr>
          <p:nvPr>
            <p:ph sz="quarter" idx="13"/>
          </p:nvPr>
        </p:nvSpPr>
        <p:spPr>
          <a:xfrm>
            <a:off x="190905" y="1179733"/>
            <a:ext cx="11257699" cy="4395568"/>
          </a:xfrm>
        </p:spPr>
        <p:txBody>
          <a:bodyPr/>
          <a:lstStyle/>
          <a:p>
            <a:pPr marL="0" indent="0">
              <a:buNone/>
            </a:pPr>
            <a:r>
              <a:rPr lang="en-GB" sz="3200" b="1" dirty="0"/>
              <a:t>10 pence?</a:t>
            </a:r>
          </a:p>
          <a:p>
            <a:pPr marL="0" indent="0">
              <a:buNone/>
            </a:pPr>
            <a:r>
              <a:rPr lang="en-GB" sz="3200" b="1" dirty="0"/>
              <a:t>5 pence</a:t>
            </a:r>
          </a:p>
          <a:p>
            <a:pPr marL="0" indent="0">
              <a:buNone/>
            </a:pPr>
            <a:endParaRPr lang="en-GB" sz="2000" b="1" dirty="0"/>
          </a:p>
          <a:p>
            <a:pPr marL="0" indent="0">
              <a:buNone/>
            </a:pPr>
            <a:r>
              <a:rPr lang="en-GB" sz="2000" b="1" dirty="0"/>
              <a:t>Bat + Ball = £1.10</a:t>
            </a:r>
          </a:p>
          <a:p>
            <a:pPr marL="0" indent="0">
              <a:buNone/>
            </a:pPr>
            <a:r>
              <a:rPr lang="en-GB" sz="2000" b="1" dirty="0"/>
              <a:t>Bat = Ball + £1.00</a:t>
            </a:r>
          </a:p>
          <a:p>
            <a:pPr marL="0" indent="0">
              <a:buNone/>
            </a:pPr>
            <a:endParaRPr lang="en-GB" sz="2000" b="1" dirty="0"/>
          </a:p>
          <a:p>
            <a:pPr marL="0" indent="0">
              <a:buNone/>
            </a:pPr>
            <a:r>
              <a:rPr lang="en-GB" sz="2000" b="1" dirty="0"/>
              <a:t>Ball = £1.10 – Bat</a:t>
            </a:r>
          </a:p>
          <a:p>
            <a:pPr marL="0" indent="0">
              <a:buNone/>
            </a:pPr>
            <a:endParaRPr lang="en-GB" sz="2000" b="1" dirty="0"/>
          </a:p>
          <a:p>
            <a:pPr marL="0" indent="0">
              <a:buNone/>
            </a:pPr>
            <a:r>
              <a:rPr lang="en-GB" sz="2000" b="1" dirty="0"/>
              <a:t>Ball = £1.10 – (Ball+ £1.00)</a:t>
            </a:r>
          </a:p>
          <a:p>
            <a:pPr marL="0" indent="0">
              <a:buNone/>
            </a:pPr>
            <a:r>
              <a:rPr lang="en-GB" sz="2000" b="1" dirty="0"/>
              <a:t>Ball = £0.10 – Ball</a:t>
            </a:r>
          </a:p>
          <a:p>
            <a:pPr marL="0" indent="0">
              <a:buNone/>
            </a:pPr>
            <a:r>
              <a:rPr lang="en-GB" sz="2000" b="1" dirty="0"/>
              <a:t>Ball + Ball = £0.10</a:t>
            </a:r>
          </a:p>
          <a:p>
            <a:pPr marL="0" indent="0">
              <a:buNone/>
            </a:pPr>
            <a:r>
              <a:rPr lang="en-GB" sz="2000" b="1" dirty="0"/>
              <a:t>2 Ball = £0.10</a:t>
            </a:r>
          </a:p>
          <a:p>
            <a:pPr marL="0" indent="0">
              <a:buNone/>
            </a:pPr>
            <a:r>
              <a:rPr lang="en-GB" sz="2000" b="1" dirty="0"/>
              <a:t>Ball = £0.05</a:t>
            </a:r>
          </a:p>
          <a:p>
            <a:pPr marL="0" indent="0">
              <a:buNone/>
            </a:pPr>
            <a:endParaRPr lang="en-GB" sz="4400" b="1" dirty="0"/>
          </a:p>
          <a:p>
            <a:pPr marL="0" indent="0">
              <a:buNone/>
            </a:pPr>
            <a:endParaRPr lang="en-GB" sz="4400" b="1" dirty="0"/>
          </a:p>
          <a:p>
            <a:pPr marL="0" indent="0">
              <a:buNone/>
            </a:pPr>
            <a:endParaRPr lang="en-GB" sz="4400" b="1" dirty="0"/>
          </a:p>
          <a:p>
            <a:endParaRPr lang="en-GB" sz="2000" dirty="0"/>
          </a:p>
          <a:p>
            <a:pPr marL="0" indent="0">
              <a:buNone/>
            </a:pPr>
            <a:endParaRPr lang="en-GB" sz="2000" dirty="0"/>
          </a:p>
          <a:p>
            <a:pPr marL="0" indent="0">
              <a:buNone/>
            </a:pPr>
            <a:endParaRPr lang="en-GB" sz="2000" dirty="0"/>
          </a:p>
        </p:txBody>
      </p:sp>
      <p:sp>
        <p:nvSpPr>
          <p:cNvPr id="2" name="Slide Number Placeholder 1">
            <a:extLst>
              <a:ext uri="{FF2B5EF4-FFF2-40B4-BE49-F238E27FC236}">
                <a16:creationId xmlns:a16="http://schemas.microsoft.com/office/drawing/2014/main" id="{BDF9E397-8B7E-8B1F-9CA0-879EDF1E42B8}"/>
              </a:ext>
            </a:extLst>
          </p:cNvPr>
          <p:cNvSpPr>
            <a:spLocks noGrp="1"/>
          </p:cNvSpPr>
          <p:nvPr>
            <p:ph type="sldNum" sz="quarter" idx="12"/>
          </p:nvPr>
        </p:nvSpPr>
        <p:spPr/>
        <p:txBody>
          <a:bodyPr/>
          <a:lstStyle/>
          <a:p>
            <a:fld id="{CBBF530E-1875-46E6-901C-76683197A1B3}" type="slidenum">
              <a:rPr lang="en-GB" smtClean="0"/>
              <a:pPr/>
              <a:t>3</a:t>
            </a:fld>
            <a:endParaRPr lang="en-GB"/>
          </a:p>
        </p:txBody>
      </p:sp>
    </p:spTree>
    <p:extLst>
      <p:ext uri="{BB962C8B-B14F-4D97-AF65-F5344CB8AC3E}">
        <p14:creationId xmlns:p14="http://schemas.microsoft.com/office/powerpoint/2010/main" val="4257595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C5ACC-F2AD-A605-C24E-8BDC629910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7929F1-19D3-52A7-3AB0-4B6A1AAE710C}"/>
              </a:ext>
            </a:extLst>
          </p:cNvPr>
          <p:cNvSpPr>
            <a:spLocks noGrp="1"/>
          </p:cNvSpPr>
          <p:nvPr>
            <p:ph type="title"/>
          </p:nvPr>
        </p:nvSpPr>
        <p:spPr/>
        <p:txBody>
          <a:bodyPr/>
          <a:lstStyle/>
          <a:p>
            <a:r>
              <a:rPr lang="en-GB" dirty="0"/>
              <a:t>Class Activity</a:t>
            </a:r>
          </a:p>
        </p:txBody>
      </p:sp>
      <p:sp>
        <p:nvSpPr>
          <p:cNvPr id="2" name="Slide Number Placeholder 1">
            <a:extLst>
              <a:ext uri="{FF2B5EF4-FFF2-40B4-BE49-F238E27FC236}">
                <a16:creationId xmlns:a16="http://schemas.microsoft.com/office/drawing/2014/main" id="{73D63605-3938-7991-92D6-1DEDD50B0C04}"/>
              </a:ext>
            </a:extLst>
          </p:cNvPr>
          <p:cNvSpPr>
            <a:spLocks noGrp="1"/>
          </p:cNvSpPr>
          <p:nvPr>
            <p:ph type="sldNum" sz="quarter" idx="12"/>
          </p:nvPr>
        </p:nvSpPr>
        <p:spPr/>
        <p:txBody>
          <a:bodyPr/>
          <a:lstStyle/>
          <a:p>
            <a:fld id="{CBBF530E-1875-46E6-901C-76683197A1B3}" type="slidenum">
              <a:rPr lang="en-GB" smtClean="0"/>
              <a:pPr/>
              <a:t>30</a:t>
            </a:fld>
            <a:endParaRPr lang="en-GB"/>
          </a:p>
        </p:txBody>
      </p:sp>
      <p:sp>
        <p:nvSpPr>
          <p:cNvPr id="3" name="Content Placeholder 4">
            <a:extLst>
              <a:ext uri="{FF2B5EF4-FFF2-40B4-BE49-F238E27FC236}">
                <a16:creationId xmlns:a16="http://schemas.microsoft.com/office/drawing/2014/main" id="{90A06F4F-7D4A-C6AE-C2A6-EE452115352F}"/>
              </a:ext>
            </a:extLst>
          </p:cNvPr>
          <p:cNvSpPr>
            <a:spLocks noGrp="1"/>
          </p:cNvSpPr>
          <p:nvPr>
            <p:ph sz="quarter" idx="13"/>
          </p:nvPr>
        </p:nvSpPr>
        <p:spPr>
          <a:xfrm>
            <a:off x="366688" y="1187539"/>
            <a:ext cx="11458623" cy="5010860"/>
          </a:xfrm>
        </p:spPr>
        <p:txBody>
          <a:bodyPr/>
          <a:lstStyle/>
          <a:p>
            <a:r>
              <a:rPr lang="en-GB" sz="1400" dirty="0"/>
              <a:t>The hospital is updating its electronic prescribing system. A proposal has been made to add a </a:t>
            </a:r>
            <a:r>
              <a:rPr lang="en-GB" sz="1400" b="1" dirty="0"/>
              <a:t>new automatic pop-up alert</a:t>
            </a:r>
            <a:r>
              <a:rPr lang="en-GB" sz="1400" dirty="0"/>
              <a:t> that warns prescribers of potential drug interactions </a:t>
            </a:r>
            <a:r>
              <a:rPr lang="en-GB" sz="1400" i="1" dirty="0"/>
              <a:t>every time</a:t>
            </a:r>
            <a:r>
              <a:rPr lang="en-GB" sz="1400" dirty="0"/>
              <a:t> they order a medication. The design team must decide whether to implement the alert.</a:t>
            </a:r>
            <a:br>
              <a:rPr lang="en-GB" sz="1400" dirty="0"/>
            </a:br>
            <a:endParaRPr lang="en-GB" sz="1400" dirty="0"/>
          </a:p>
          <a:p>
            <a:r>
              <a:rPr lang="en-GB" sz="1400" b="1" dirty="0"/>
              <a:t>Arguments </a:t>
            </a:r>
            <a:r>
              <a:rPr lang="en-GB" sz="1400" b="1" i="1" dirty="0"/>
              <a:t>For</a:t>
            </a:r>
            <a:r>
              <a:rPr lang="en-GB" sz="1400" b="1" dirty="0"/>
              <a:t> Adding the Alert</a:t>
            </a:r>
          </a:p>
          <a:p>
            <a:r>
              <a:rPr lang="en-GB" sz="1400" dirty="0"/>
              <a:t>A pharmacist mentions a </a:t>
            </a:r>
            <a:r>
              <a:rPr lang="en-GB" sz="1400" b="1" dirty="0"/>
              <a:t>recent case</a:t>
            </a:r>
            <a:r>
              <a:rPr lang="en-GB" sz="1400" dirty="0"/>
              <a:t> where a patient almost received a dangerous combination. The story was dramatic and has been retold several times in meetings.</a:t>
            </a:r>
          </a:p>
          <a:p>
            <a:r>
              <a:rPr lang="en-GB" sz="1400" dirty="0"/>
              <a:t>A junior doctor says, </a:t>
            </a:r>
            <a:r>
              <a:rPr lang="en-GB" sz="1400" i="1" dirty="0"/>
              <a:t>“I’ve seen similar alerts in other hospitals—it’s clearly the standard now.”</a:t>
            </a:r>
            <a:endParaRPr lang="en-GB" sz="1400" dirty="0"/>
          </a:p>
          <a:p>
            <a:r>
              <a:rPr lang="en-GB" sz="1400" dirty="0"/>
              <a:t>Early prototype testing with </a:t>
            </a:r>
            <a:r>
              <a:rPr lang="en-GB" sz="1400" b="1" dirty="0"/>
              <a:t>4 clinicians</a:t>
            </a:r>
            <a:r>
              <a:rPr lang="en-GB" sz="1400" dirty="0"/>
              <a:t> had positive reactions: “It feels safer.”</a:t>
            </a:r>
          </a:p>
          <a:p>
            <a:r>
              <a:rPr lang="en-GB" sz="1400" dirty="0"/>
              <a:t>The alert is framed as </a:t>
            </a:r>
            <a:r>
              <a:rPr lang="en-GB" sz="1400" b="1" dirty="0"/>
              <a:t>“a simple step to eliminate preventable harm.”</a:t>
            </a:r>
            <a:endParaRPr lang="en-GB" sz="1400" dirty="0"/>
          </a:p>
          <a:p>
            <a:r>
              <a:rPr lang="en-GB" sz="1400" dirty="0"/>
              <a:t>The team has already spent </a:t>
            </a:r>
            <a:r>
              <a:rPr lang="en-GB" sz="1400" b="1" dirty="0"/>
              <a:t>two weeks</a:t>
            </a:r>
            <a:r>
              <a:rPr lang="en-GB" sz="1400" dirty="0"/>
              <a:t> developing the alert logic.</a:t>
            </a:r>
          </a:p>
          <a:p>
            <a:r>
              <a:rPr lang="en-GB" sz="1400" dirty="0"/>
              <a:t>Leadership says this could be a “</a:t>
            </a:r>
            <a:r>
              <a:rPr lang="en-GB" sz="1400" b="1" dirty="0"/>
              <a:t>future-proof</a:t>
            </a:r>
            <a:r>
              <a:rPr lang="en-GB" sz="1400" dirty="0"/>
              <a:t> approach as prescribing becomes more complex.”</a:t>
            </a:r>
            <a:br>
              <a:rPr lang="en-GB" sz="1400" dirty="0"/>
            </a:br>
            <a:endParaRPr lang="en-GB" sz="1400" dirty="0"/>
          </a:p>
          <a:p>
            <a:r>
              <a:rPr lang="en-GB" sz="1400" b="1" dirty="0"/>
              <a:t>Arguments </a:t>
            </a:r>
            <a:r>
              <a:rPr lang="en-GB" sz="1400" b="1" i="1" dirty="0"/>
              <a:t>Against</a:t>
            </a:r>
            <a:r>
              <a:rPr lang="en-GB" sz="1400" b="1" dirty="0"/>
              <a:t> Adding the Alert</a:t>
            </a:r>
          </a:p>
          <a:p>
            <a:r>
              <a:rPr lang="en-GB" sz="1400" dirty="0"/>
              <a:t>Senior clinicians worry it will contribute to </a:t>
            </a:r>
            <a:r>
              <a:rPr lang="en-GB" sz="1400" b="1" dirty="0"/>
              <a:t>alert fatigue</a:t>
            </a:r>
            <a:r>
              <a:rPr lang="en-GB" sz="1400" dirty="0"/>
              <a:t>, since there are already many pop-ups.</a:t>
            </a:r>
          </a:p>
          <a:p>
            <a:r>
              <a:rPr lang="en-GB" sz="1400" dirty="0"/>
              <a:t>A designer argues the current workflow “</a:t>
            </a:r>
            <a:r>
              <a:rPr lang="en-GB" sz="1400" b="1" dirty="0"/>
              <a:t>works fine for most cases</a:t>
            </a:r>
            <a:r>
              <a:rPr lang="en-GB" sz="1400" dirty="0"/>
              <a:t>” and the alert would interrupt tasks.</a:t>
            </a:r>
          </a:p>
          <a:p>
            <a:r>
              <a:rPr lang="en-GB" sz="1400" dirty="0"/>
              <a:t>Another clinician recalls </a:t>
            </a:r>
            <a:r>
              <a:rPr lang="en-GB" sz="1400" b="1" dirty="0"/>
              <a:t>one case</a:t>
            </a:r>
            <a:r>
              <a:rPr lang="en-GB" sz="1400" dirty="0"/>
              <a:t> where a pop-up alert in another system caused confusion and slowed a resuscitation scenario.</a:t>
            </a:r>
          </a:p>
          <a:p>
            <a:r>
              <a:rPr lang="en-GB" sz="1400" dirty="0"/>
              <a:t>Usage analytics show that interactions occur in only </a:t>
            </a:r>
            <a:r>
              <a:rPr lang="en-GB" sz="1400" b="1" dirty="0"/>
              <a:t>0.05% of prescriptions</a:t>
            </a:r>
            <a:r>
              <a:rPr lang="en-GB" sz="1400" dirty="0"/>
              <a:t>—very rare.</a:t>
            </a:r>
          </a:p>
          <a:p>
            <a:r>
              <a:rPr lang="en-GB" sz="1400" dirty="0"/>
              <a:t>A competitor hospital recently removed similar alerts after complaints, which one team member mentions repeatedly.</a:t>
            </a:r>
          </a:p>
          <a:p>
            <a:r>
              <a:rPr lang="en-GB" sz="1400" dirty="0"/>
              <a:t>Developers say removing or delaying the alert means “we stay </a:t>
            </a:r>
            <a:r>
              <a:rPr lang="en-GB" sz="1400" b="1" dirty="0"/>
              <a:t>efficient</a:t>
            </a:r>
            <a:r>
              <a:rPr lang="en-GB" sz="1400" dirty="0"/>
              <a:t> and avoid clutter.”</a:t>
            </a:r>
          </a:p>
          <a:p>
            <a:endParaRPr lang="en-GB" sz="1400" dirty="0"/>
          </a:p>
          <a:p>
            <a:endParaRPr lang="en-GB" sz="1400" dirty="0"/>
          </a:p>
        </p:txBody>
      </p:sp>
    </p:spTree>
    <p:extLst>
      <p:ext uri="{BB962C8B-B14F-4D97-AF65-F5344CB8AC3E}">
        <p14:creationId xmlns:p14="http://schemas.microsoft.com/office/powerpoint/2010/main" val="1079839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CF915-9DCE-5FC5-7614-F82914D010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A6D870-93F2-2DE9-1E5D-3AF92AA2B5B1}"/>
              </a:ext>
            </a:extLst>
          </p:cNvPr>
          <p:cNvSpPr>
            <a:spLocks noGrp="1"/>
          </p:cNvSpPr>
          <p:nvPr>
            <p:ph type="title"/>
          </p:nvPr>
        </p:nvSpPr>
        <p:spPr/>
        <p:txBody>
          <a:bodyPr/>
          <a:lstStyle/>
          <a:p>
            <a:r>
              <a:rPr lang="en-GB" dirty="0"/>
              <a:t>Another View</a:t>
            </a:r>
          </a:p>
        </p:txBody>
      </p:sp>
      <p:sp>
        <p:nvSpPr>
          <p:cNvPr id="2" name="Slide Number Placeholder 1">
            <a:extLst>
              <a:ext uri="{FF2B5EF4-FFF2-40B4-BE49-F238E27FC236}">
                <a16:creationId xmlns:a16="http://schemas.microsoft.com/office/drawing/2014/main" id="{85C9FE60-5AA6-11A7-46A5-A5D1745DF626}"/>
              </a:ext>
            </a:extLst>
          </p:cNvPr>
          <p:cNvSpPr>
            <a:spLocks noGrp="1"/>
          </p:cNvSpPr>
          <p:nvPr>
            <p:ph type="sldNum" sz="quarter" idx="12"/>
          </p:nvPr>
        </p:nvSpPr>
        <p:spPr/>
        <p:txBody>
          <a:bodyPr/>
          <a:lstStyle/>
          <a:p>
            <a:fld id="{CBBF530E-1875-46E6-901C-76683197A1B3}" type="slidenum">
              <a:rPr lang="en-GB" smtClean="0"/>
              <a:pPr/>
              <a:t>31</a:t>
            </a:fld>
            <a:endParaRPr lang="en-GB"/>
          </a:p>
        </p:txBody>
      </p:sp>
      <p:sp>
        <p:nvSpPr>
          <p:cNvPr id="3" name="Content Placeholder 4">
            <a:extLst>
              <a:ext uri="{FF2B5EF4-FFF2-40B4-BE49-F238E27FC236}">
                <a16:creationId xmlns:a16="http://schemas.microsoft.com/office/drawing/2014/main" id="{1092B02B-E569-7EA0-5264-F560B70B6A9D}"/>
              </a:ext>
            </a:extLst>
          </p:cNvPr>
          <p:cNvSpPr>
            <a:spLocks noGrp="1"/>
          </p:cNvSpPr>
          <p:nvPr>
            <p:ph sz="quarter" idx="13"/>
          </p:nvPr>
        </p:nvSpPr>
        <p:spPr>
          <a:xfrm>
            <a:off x="479377" y="1484533"/>
            <a:ext cx="6302423" cy="5010860"/>
          </a:xfrm>
        </p:spPr>
        <p:txBody>
          <a:bodyPr/>
          <a:lstStyle/>
          <a:p>
            <a:r>
              <a:rPr lang="en-GB" sz="2600" dirty="0"/>
              <a:t>“Naturalistic Decision Making”</a:t>
            </a:r>
          </a:p>
          <a:p>
            <a:r>
              <a:rPr lang="en-GB" sz="2600" dirty="0"/>
              <a:t>Humans often make excellent, split-second decisions with only limited information. They draw on tacit [implicit] knowledge to arrive at these decisions. They are capable of great insights, in the natural environments in which they usually operate. </a:t>
            </a:r>
          </a:p>
          <a:p>
            <a:r>
              <a:rPr lang="en-GB" sz="2600" dirty="0"/>
              <a:t>Gary Klein was interested in how experts (such as firefighters) used limited information to arrive at appropriate decisions under conditions of uncertainty.</a:t>
            </a:r>
          </a:p>
          <a:p>
            <a:endParaRPr lang="en-GB" sz="2600" dirty="0"/>
          </a:p>
          <a:p>
            <a:endParaRPr lang="en-GB" dirty="0"/>
          </a:p>
          <a:p>
            <a:endParaRPr lang="en-GB" dirty="0"/>
          </a:p>
        </p:txBody>
      </p:sp>
      <p:pic>
        <p:nvPicPr>
          <p:cNvPr id="6" name="Picture 5">
            <a:extLst>
              <a:ext uri="{FF2B5EF4-FFF2-40B4-BE49-F238E27FC236}">
                <a16:creationId xmlns:a16="http://schemas.microsoft.com/office/drawing/2014/main" id="{51A4E86A-5F57-1114-CEDD-B659E966CE23}"/>
              </a:ext>
            </a:extLst>
          </p:cNvPr>
          <p:cNvPicPr>
            <a:picLocks noChangeAspect="1"/>
          </p:cNvPicPr>
          <p:nvPr/>
        </p:nvPicPr>
        <p:blipFill>
          <a:blip r:embed="rId2"/>
          <a:stretch>
            <a:fillRect/>
          </a:stretch>
        </p:blipFill>
        <p:spPr>
          <a:xfrm>
            <a:off x="6991571" y="1671569"/>
            <a:ext cx="3436247" cy="2290831"/>
          </a:xfrm>
          <a:prstGeom prst="rect">
            <a:avLst/>
          </a:prstGeom>
        </p:spPr>
      </p:pic>
    </p:spTree>
    <p:extLst>
      <p:ext uri="{BB962C8B-B14F-4D97-AF65-F5344CB8AC3E}">
        <p14:creationId xmlns:p14="http://schemas.microsoft.com/office/powerpoint/2010/main" val="348444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DCF3D-3EB0-5418-577E-8306658BC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B5B2AF-2994-847D-F417-8F9E0930387F}"/>
              </a:ext>
            </a:extLst>
          </p:cNvPr>
          <p:cNvSpPr>
            <a:spLocks noGrp="1"/>
          </p:cNvSpPr>
          <p:nvPr>
            <p:ph type="title"/>
          </p:nvPr>
        </p:nvSpPr>
        <p:spPr/>
        <p:txBody>
          <a:bodyPr/>
          <a:lstStyle/>
          <a:p>
            <a:r>
              <a:rPr lang="en-GB" dirty="0"/>
              <a:t>Naturalistic Decision-Making</a:t>
            </a:r>
          </a:p>
        </p:txBody>
      </p:sp>
      <p:sp>
        <p:nvSpPr>
          <p:cNvPr id="2" name="Slide Number Placeholder 1">
            <a:extLst>
              <a:ext uri="{FF2B5EF4-FFF2-40B4-BE49-F238E27FC236}">
                <a16:creationId xmlns:a16="http://schemas.microsoft.com/office/drawing/2014/main" id="{6EB5EB5C-0EEA-5620-B7B1-D4A42C40F6A8}"/>
              </a:ext>
            </a:extLst>
          </p:cNvPr>
          <p:cNvSpPr>
            <a:spLocks noGrp="1"/>
          </p:cNvSpPr>
          <p:nvPr>
            <p:ph type="sldNum" sz="quarter" idx="12"/>
          </p:nvPr>
        </p:nvSpPr>
        <p:spPr/>
        <p:txBody>
          <a:bodyPr/>
          <a:lstStyle/>
          <a:p>
            <a:fld id="{CBBF530E-1875-46E6-901C-76683197A1B3}" type="slidenum">
              <a:rPr lang="en-GB" smtClean="0"/>
              <a:pPr/>
              <a:t>32</a:t>
            </a:fld>
            <a:endParaRPr lang="en-GB"/>
          </a:p>
        </p:txBody>
      </p:sp>
      <p:sp>
        <p:nvSpPr>
          <p:cNvPr id="3" name="Content Placeholder 4">
            <a:extLst>
              <a:ext uri="{FF2B5EF4-FFF2-40B4-BE49-F238E27FC236}">
                <a16:creationId xmlns:a16="http://schemas.microsoft.com/office/drawing/2014/main" id="{451851A0-ADC6-58BE-C2BE-C0F08EAD8CB7}"/>
              </a:ext>
            </a:extLst>
          </p:cNvPr>
          <p:cNvSpPr>
            <a:spLocks noGrp="1"/>
          </p:cNvSpPr>
          <p:nvPr>
            <p:ph sz="quarter" idx="13"/>
          </p:nvPr>
        </p:nvSpPr>
        <p:spPr>
          <a:xfrm>
            <a:off x="479377" y="1484533"/>
            <a:ext cx="6302423" cy="5010860"/>
          </a:xfrm>
        </p:spPr>
        <p:txBody>
          <a:bodyPr/>
          <a:lstStyle/>
          <a:p>
            <a:r>
              <a:rPr lang="en-GB" sz="2600" dirty="0"/>
              <a:t>Klein was particularly interested in the “tacit” (difficult to verbalise) knowledge which experts drew upon. </a:t>
            </a:r>
          </a:p>
          <a:p>
            <a:r>
              <a:rPr lang="en-GB" sz="2600" dirty="0"/>
              <a:t>He focuses on insight over narrow conceptions of “error reduction”. </a:t>
            </a:r>
          </a:p>
          <a:p>
            <a:r>
              <a:rPr lang="en-GB" sz="2600" dirty="0"/>
              <a:t>Much of his work is qualitative, but concerned in the actual, natural settings of experts. </a:t>
            </a:r>
          </a:p>
          <a:p>
            <a:r>
              <a:rPr lang="en-GB" sz="2600" dirty="0"/>
              <a:t>Klein developed a methodology for trying to understand how experts arrive at their decisions.</a:t>
            </a:r>
          </a:p>
          <a:p>
            <a:endParaRPr lang="en-GB" sz="2600" dirty="0"/>
          </a:p>
          <a:p>
            <a:endParaRPr lang="en-GB" dirty="0"/>
          </a:p>
          <a:p>
            <a:endParaRPr lang="en-GB" dirty="0"/>
          </a:p>
        </p:txBody>
      </p:sp>
      <p:pic>
        <p:nvPicPr>
          <p:cNvPr id="10242" name="Picture 2">
            <a:extLst>
              <a:ext uri="{FF2B5EF4-FFF2-40B4-BE49-F238E27FC236}">
                <a16:creationId xmlns:a16="http://schemas.microsoft.com/office/drawing/2014/main" id="{0A675D10-09AA-97B7-0ECA-CB7566440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6888" y="1311719"/>
            <a:ext cx="30956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273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2373B-6294-EB5A-380F-A3D3E1AB1D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068D65-11B4-1687-EF1B-4DA909608653}"/>
              </a:ext>
            </a:extLst>
          </p:cNvPr>
          <p:cNvSpPr>
            <a:spLocks noGrp="1"/>
          </p:cNvSpPr>
          <p:nvPr>
            <p:ph type="title"/>
          </p:nvPr>
        </p:nvSpPr>
        <p:spPr/>
        <p:txBody>
          <a:bodyPr/>
          <a:lstStyle/>
          <a:p>
            <a:r>
              <a:rPr lang="en-GB" dirty="0"/>
              <a:t>Critical Decision Method</a:t>
            </a:r>
          </a:p>
        </p:txBody>
      </p:sp>
      <p:sp>
        <p:nvSpPr>
          <p:cNvPr id="2" name="Slide Number Placeholder 1">
            <a:extLst>
              <a:ext uri="{FF2B5EF4-FFF2-40B4-BE49-F238E27FC236}">
                <a16:creationId xmlns:a16="http://schemas.microsoft.com/office/drawing/2014/main" id="{4EB1B64A-92F2-B6BF-A5F9-A9391A7FD8D6}"/>
              </a:ext>
            </a:extLst>
          </p:cNvPr>
          <p:cNvSpPr>
            <a:spLocks noGrp="1"/>
          </p:cNvSpPr>
          <p:nvPr>
            <p:ph type="sldNum" sz="quarter" idx="12"/>
          </p:nvPr>
        </p:nvSpPr>
        <p:spPr/>
        <p:txBody>
          <a:bodyPr/>
          <a:lstStyle/>
          <a:p>
            <a:fld id="{CBBF530E-1875-46E6-901C-76683197A1B3}" type="slidenum">
              <a:rPr lang="en-GB" smtClean="0"/>
              <a:pPr/>
              <a:t>33</a:t>
            </a:fld>
            <a:endParaRPr lang="en-GB"/>
          </a:p>
        </p:txBody>
      </p:sp>
      <p:sp>
        <p:nvSpPr>
          <p:cNvPr id="3" name="Content Placeholder 4">
            <a:extLst>
              <a:ext uri="{FF2B5EF4-FFF2-40B4-BE49-F238E27FC236}">
                <a16:creationId xmlns:a16="http://schemas.microsoft.com/office/drawing/2014/main" id="{8903C873-9334-8714-DC38-0CB50DF768ED}"/>
              </a:ext>
            </a:extLst>
          </p:cNvPr>
          <p:cNvSpPr>
            <a:spLocks noGrp="1"/>
          </p:cNvSpPr>
          <p:nvPr>
            <p:ph sz="quarter" idx="13"/>
          </p:nvPr>
        </p:nvSpPr>
        <p:spPr>
          <a:xfrm>
            <a:off x="479377" y="1484533"/>
            <a:ext cx="11257697" cy="5010860"/>
          </a:xfrm>
        </p:spPr>
        <p:txBody>
          <a:bodyPr/>
          <a:lstStyle/>
          <a:p>
            <a:r>
              <a:rPr lang="en-GB" sz="2600" dirty="0"/>
              <a:t>Klein believed that expertise was best demonstrated in particularly challenging incidents which pushes expertise to the limit, high stakes, dynamic environments.</a:t>
            </a:r>
          </a:p>
          <a:p>
            <a:r>
              <a:rPr lang="en-GB" sz="2600" dirty="0"/>
              <a:t>Klein suggests that people don’t weigh up all possible options, but draw from their </a:t>
            </a:r>
            <a:r>
              <a:rPr lang="en-GB" sz="2600" b="1" dirty="0"/>
              <a:t>experience</a:t>
            </a:r>
            <a:r>
              <a:rPr lang="en-GB" sz="2600" dirty="0"/>
              <a:t>, to make appropriate choices.</a:t>
            </a:r>
          </a:p>
          <a:p>
            <a:r>
              <a:rPr lang="en-GB" sz="2600" dirty="0"/>
              <a:t>Experts may use mental models and engage in mental simulation.</a:t>
            </a:r>
          </a:p>
          <a:p>
            <a:r>
              <a:rPr lang="en-GB" sz="2600" dirty="0"/>
              <a:t>He designed an interview method to explore the sorts of knowledge people brought to bear which influenced their decision making. </a:t>
            </a:r>
          </a:p>
          <a:p>
            <a:r>
              <a:rPr lang="en-GB" sz="2600" dirty="0"/>
              <a:t>Ask experts about a particularly challenging incident, then identify those “critical decisions”, and ask a series of probing questions about those decisions. </a:t>
            </a:r>
          </a:p>
          <a:p>
            <a:r>
              <a:rPr lang="en-GB" sz="2600" dirty="0"/>
              <a:t>A “critical decision”, is something that a non-expert may have done differently. </a:t>
            </a:r>
          </a:p>
          <a:p>
            <a:endParaRPr lang="en-GB" dirty="0"/>
          </a:p>
          <a:p>
            <a:endParaRPr lang="en-GB" dirty="0"/>
          </a:p>
        </p:txBody>
      </p:sp>
    </p:spTree>
    <p:extLst>
      <p:ext uri="{BB962C8B-B14F-4D97-AF65-F5344CB8AC3E}">
        <p14:creationId xmlns:p14="http://schemas.microsoft.com/office/powerpoint/2010/main" val="3052657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31335-FD03-4E28-1853-77615082E0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825918-F405-04F5-9D72-B708B6FDE38B}"/>
              </a:ext>
            </a:extLst>
          </p:cNvPr>
          <p:cNvSpPr>
            <a:spLocks noGrp="1"/>
          </p:cNvSpPr>
          <p:nvPr>
            <p:ph type="title"/>
          </p:nvPr>
        </p:nvSpPr>
        <p:spPr/>
        <p:txBody>
          <a:bodyPr/>
          <a:lstStyle/>
          <a:p>
            <a:r>
              <a:rPr lang="en-GB" dirty="0"/>
              <a:t>Recognition-Primed Decision-Making - Klein</a:t>
            </a:r>
          </a:p>
        </p:txBody>
      </p:sp>
      <p:sp>
        <p:nvSpPr>
          <p:cNvPr id="2" name="Slide Number Placeholder 1">
            <a:extLst>
              <a:ext uri="{FF2B5EF4-FFF2-40B4-BE49-F238E27FC236}">
                <a16:creationId xmlns:a16="http://schemas.microsoft.com/office/drawing/2014/main" id="{7E13CBFC-ED5A-46F3-6BE0-DF9E46A1F21F}"/>
              </a:ext>
            </a:extLst>
          </p:cNvPr>
          <p:cNvSpPr>
            <a:spLocks noGrp="1"/>
          </p:cNvSpPr>
          <p:nvPr>
            <p:ph type="sldNum" sz="quarter" idx="12"/>
          </p:nvPr>
        </p:nvSpPr>
        <p:spPr/>
        <p:txBody>
          <a:bodyPr/>
          <a:lstStyle/>
          <a:p>
            <a:fld id="{CBBF530E-1875-46E6-901C-76683197A1B3}" type="slidenum">
              <a:rPr lang="en-GB" smtClean="0"/>
              <a:pPr/>
              <a:t>34</a:t>
            </a:fld>
            <a:endParaRPr lang="en-GB"/>
          </a:p>
        </p:txBody>
      </p:sp>
      <p:sp>
        <p:nvSpPr>
          <p:cNvPr id="3" name="Content Placeholder 4">
            <a:extLst>
              <a:ext uri="{FF2B5EF4-FFF2-40B4-BE49-F238E27FC236}">
                <a16:creationId xmlns:a16="http://schemas.microsoft.com/office/drawing/2014/main" id="{CA715963-35EE-A59C-CE7B-F83779BA1C41}"/>
              </a:ext>
            </a:extLst>
          </p:cNvPr>
          <p:cNvSpPr>
            <a:spLocks noGrp="1"/>
          </p:cNvSpPr>
          <p:nvPr>
            <p:ph sz="quarter" idx="13"/>
          </p:nvPr>
        </p:nvSpPr>
        <p:spPr>
          <a:xfrm>
            <a:off x="479377" y="1484533"/>
            <a:ext cx="1603423" cy="5010860"/>
          </a:xfrm>
        </p:spPr>
        <p:txBody>
          <a:bodyPr/>
          <a:lstStyle/>
          <a:p>
            <a:endParaRPr lang="en-GB" dirty="0"/>
          </a:p>
          <a:p>
            <a:endParaRPr lang="en-GB" dirty="0"/>
          </a:p>
        </p:txBody>
      </p:sp>
      <p:sp>
        <p:nvSpPr>
          <p:cNvPr id="5" name="Content Placeholder 4">
            <a:extLst>
              <a:ext uri="{FF2B5EF4-FFF2-40B4-BE49-F238E27FC236}">
                <a16:creationId xmlns:a16="http://schemas.microsoft.com/office/drawing/2014/main" id="{BC25FFEA-3A51-CA27-4F28-4F6AA1167694}"/>
              </a:ext>
            </a:extLst>
          </p:cNvPr>
          <p:cNvSpPr txBox="1">
            <a:spLocks/>
          </p:cNvSpPr>
          <p:nvPr/>
        </p:nvSpPr>
        <p:spPr>
          <a:xfrm>
            <a:off x="479378" y="1484533"/>
            <a:ext cx="4242868" cy="5010860"/>
          </a:xfrm>
          <a:prstGeom prst="rect">
            <a:avLst/>
          </a:prstGeom>
        </p:spPr>
        <p:txBody>
          <a:bodyPr/>
          <a:lstStyle>
            <a:lvl1pPr marL="228600" indent="-228600" algn="l" defTabSz="914400" rtl="0" eaLnBrk="1" latinLnBrk="0" hangingPunct="1">
              <a:lnSpc>
                <a:spcPct val="90000"/>
              </a:lnSpc>
              <a:spcBef>
                <a:spcPts val="1000"/>
              </a:spcBef>
              <a:buClr>
                <a:schemeClr val="accent3"/>
              </a:buClr>
              <a:buFont typeface="Wingdings" panose="05000000000000000000" pitchFamily="2" charset="2"/>
              <a:buChar char="§"/>
              <a:defRPr lang="en-GB" sz="2800" kern="1200" baseline="0" smtClean="0">
                <a:solidFill>
                  <a:schemeClr val="tx2"/>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Wingdings" panose="05000000000000000000" pitchFamily="2" charset="2"/>
              <a:buChar char="§"/>
              <a:defRPr sz="28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4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Is situation typical?</a:t>
            </a:r>
          </a:p>
          <a:p>
            <a:r>
              <a:rPr lang="en-GB" dirty="0"/>
              <a:t>Evaluate actions through mental simulation</a:t>
            </a:r>
          </a:p>
          <a:p>
            <a:r>
              <a:rPr lang="en-GB" dirty="0"/>
              <a:t>Implement course of action</a:t>
            </a:r>
          </a:p>
          <a:p>
            <a:r>
              <a:rPr lang="en-GB" dirty="0"/>
              <a:t>Klein (1993)</a:t>
            </a:r>
          </a:p>
        </p:txBody>
      </p:sp>
      <p:pic>
        <p:nvPicPr>
          <p:cNvPr id="6" name="Picture 5" title="Recognition primed decision making model - Klein, 1993">
            <a:extLst>
              <a:ext uri="{FF2B5EF4-FFF2-40B4-BE49-F238E27FC236}">
                <a16:creationId xmlns:a16="http://schemas.microsoft.com/office/drawing/2014/main" id="{6A9A63FB-9214-8FB7-0FA8-0647550E38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7657" y="1379305"/>
            <a:ext cx="4069571" cy="462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389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67FC2-D9C9-CA58-7F4A-988D7A3F2E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9C97BF-BE87-F129-C371-BDDA5A80C21A}"/>
              </a:ext>
            </a:extLst>
          </p:cNvPr>
          <p:cNvSpPr>
            <a:spLocks noGrp="1"/>
          </p:cNvSpPr>
          <p:nvPr>
            <p:ph type="title"/>
          </p:nvPr>
        </p:nvSpPr>
        <p:spPr/>
        <p:txBody>
          <a:bodyPr/>
          <a:lstStyle/>
          <a:p>
            <a:r>
              <a:rPr lang="en-GB" dirty="0"/>
              <a:t>The Three Approaches (Reminder)</a:t>
            </a:r>
          </a:p>
        </p:txBody>
      </p:sp>
      <p:sp>
        <p:nvSpPr>
          <p:cNvPr id="2" name="Slide Number Placeholder 1">
            <a:extLst>
              <a:ext uri="{FF2B5EF4-FFF2-40B4-BE49-F238E27FC236}">
                <a16:creationId xmlns:a16="http://schemas.microsoft.com/office/drawing/2014/main" id="{3D98B86C-8046-0847-F6F0-E7B00EA40F40}"/>
              </a:ext>
            </a:extLst>
          </p:cNvPr>
          <p:cNvSpPr>
            <a:spLocks noGrp="1"/>
          </p:cNvSpPr>
          <p:nvPr>
            <p:ph type="sldNum" sz="quarter" idx="12"/>
          </p:nvPr>
        </p:nvSpPr>
        <p:spPr/>
        <p:txBody>
          <a:bodyPr/>
          <a:lstStyle/>
          <a:p>
            <a:fld id="{CBBF530E-1875-46E6-901C-76683197A1B3}" type="slidenum">
              <a:rPr lang="en-GB" smtClean="0"/>
              <a:pPr/>
              <a:t>35</a:t>
            </a:fld>
            <a:endParaRPr lang="en-GB"/>
          </a:p>
        </p:txBody>
      </p:sp>
      <p:graphicFrame>
        <p:nvGraphicFramePr>
          <p:cNvPr id="7" name="Content Placeholder 6">
            <a:extLst>
              <a:ext uri="{FF2B5EF4-FFF2-40B4-BE49-F238E27FC236}">
                <a16:creationId xmlns:a16="http://schemas.microsoft.com/office/drawing/2014/main" id="{AB011587-05B6-9A5D-A706-04AED03D9206}"/>
              </a:ext>
            </a:extLst>
          </p:cNvPr>
          <p:cNvGraphicFramePr>
            <a:graphicFrameLocks noGrp="1"/>
          </p:cNvGraphicFramePr>
          <p:nvPr>
            <p:ph sz="quarter" idx="13"/>
            <p:extLst>
              <p:ext uri="{D42A27DB-BD31-4B8C-83A1-F6EECF244321}">
                <p14:modId xmlns:p14="http://schemas.microsoft.com/office/powerpoint/2010/main" val="1946514495"/>
              </p:ext>
            </p:extLst>
          </p:nvPr>
        </p:nvGraphicFramePr>
        <p:xfrm>
          <a:off x="189186" y="1097280"/>
          <a:ext cx="11834648" cy="5486400"/>
        </p:xfrm>
        <a:graphic>
          <a:graphicData uri="http://schemas.openxmlformats.org/drawingml/2006/table">
            <a:tbl>
              <a:tblPr firstRow="1" bandRow="1">
                <a:tableStyleId>{5C22544A-7EE6-4342-B048-85BDC9FD1C3A}</a:tableStyleId>
              </a:tblPr>
              <a:tblGrid>
                <a:gridCol w="2958662">
                  <a:extLst>
                    <a:ext uri="{9D8B030D-6E8A-4147-A177-3AD203B41FA5}">
                      <a16:colId xmlns:a16="http://schemas.microsoft.com/office/drawing/2014/main" val="2263650861"/>
                    </a:ext>
                  </a:extLst>
                </a:gridCol>
                <a:gridCol w="2958662">
                  <a:extLst>
                    <a:ext uri="{9D8B030D-6E8A-4147-A177-3AD203B41FA5}">
                      <a16:colId xmlns:a16="http://schemas.microsoft.com/office/drawing/2014/main" val="1088553611"/>
                    </a:ext>
                  </a:extLst>
                </a:gridCol>
                <a:gridCol w="2958662">
                  <a:extLst>
                    <a:ext uri="{9D8B030D-6E8A-4147-A177-3AD203B41FA5}">
                      <a16:colId xmlns:a16="http://schemas.microsoft.com/office/drawing/2014/main" val="1684679923"/>
                    </a:ext>
                  </a:extLst>
                </a:gridCol>
                <a:gridCol w="2958662">
                  <a:extLst>
                    <a:ext uri="{9D8B030D-6E8A-4147-A177-3AD203B41FA5}">
                      <a16:colId xmlns:a16="http://schemas.microsoft.com/office/drawing/2014/main" val="2966635109"/>
                    </a:ext>
                  </a:extLst>
                </a:gridCol>
              </a:tblGrid>
              <a:tr h="370840">
                <a:tc>
                  <a:txBody>
                    <a:bodyPr/>
                    <a:lstStyle/>
                    <a:p>
                      <a:endParaRPr lang="en-GB" dirty="0"/>
                    </a:p>
                  </a:txBody>
                  <a:tcPr/>
                </a:tc>
                <a:tc>
                  <a:txBody>
                    <a:bodyPr/>
                    <a:lstStyle/>
                    <a:p>
                      <a:r>
                        <a:rPr lang="en-GB" dirty="0"/>
                        <a:t>Rational Choice Theory</a:t>
                      </a:r>
                    </a:p>
                  </a:txBody>
                  <a:tcPr/>
                </a:tc>
                <a:tc>
                  <a:txBody>
                    <a:bodyPr/>
                    <a:lstStyle/>
                    <a:p>
                      <a:r>
                        <a:rPr lang="en-GB" dirty="0"/>
                        <a:t>Heuristics and Biases</a:t>
                      </a:r>
                    </a:p>
                  </a:txBody>
                  <a:tcPr/>
                </a:tc>
                <a:tc>
                  <a:txBody>
                    <a:bodyPr/>
                    <a:lstStyle/>
                    <a:p>
                      <a:r>
                        <a:rPr lang="en-GB" dirty="0"/>
                        <a:t>Naturalistic Decision Making</a:t>
                      </a:r>
                    </a:p>
                  </a:txBody>
                  <a:tcPr/>
                </a:tc>
                <a:extLst>
                  <a:ext uri="{0D108BD9-81ED-4DB2-BD59-A6C34878D82A}">
                    <a16:rowId xmlns:a16="http://schemas.microsoft.com/office/drawing/2014/main" val="3935326842"/>
                  </a:ext>
                </a:extLst>
              </a:tr>
              <a:tr h="370840">
                <a:tc>
                  <a:txBody>
                    <a:bodyPr/>
                    <a:lstStyle/>
                    <a:p>
                      <a:r>
                        <a:rPr lang="en-GB" dirty="0"/>
                        <a:t>Central Idea</a:t>
                      </a:r>
                    </a:p>
                  </a:txBody>
                  <a:tcPr/>
                </a:tc>
                <a:tc>
                  <a:txBody>
                    <a:bodyPr/>
                    <a:lstStyle/>
                    <a:p>
                      <a:r>
                        <a:rPr lang="en-GB" dirty="0"/>
                        <a:t>Humans behave rationally</a:t>
                      </a:r>
                    </a:p>
                  </a:txBody>
                  <a:tcPr/>
                </a:tc>
                <a:tc>
                  <a:txBody>
                    <a:bodyPr/>
                    <a:lstStyle/>
                    <a:p>
                      <a:r>
                        <a:rPr lang="en-GB" dirty="0"/>
                        <a:t>Humans rely on heuristics and shortcuts. </a:t>
                      </a:r>
                    </a:p>
                  </a:txBody>
                  <a:tcPr/>
                </a:tc>
                <a:tc>
                  <a:txBody>
                    <a:bodyPr/>
                    <a:lstStyle/>
                    <a:p>
                      <a:r>
                        <a:rPr lang="en-GB" dirty="0"/>
                        <a:t>Humans behave sensibly and can make rapid decisions under pressure</a:t>
                      </a:r>
                    </a:p>
                  </a:txBody>
                  <a:tcPr/>
                </a:tc>
                <a:extLst>
                  <a:ext uri="{0D108BD9-81ED-4DB2-BD59-A6C34878D82A}">
                    <a16:rowId xmlns:a16="http://schemas.microsoft.com/office/drawing/2014/main" val="2776285423"/>
                  </a:ext>
                </a:extLst>
              </a:tr>
              <a:tr h="370840">
                <a:tc>
                  <a:txBody>
                    <a:bodyPr/>
                    <a:lstStyle/>
                    <a:p>
                      <a:r>
                        <a:rPr lang="en-GB" dirty="0"/>
                        <a:t>Main Theorists</a:t>
                      </a:r>
                    </a:p>
                  </a:txBody>
                  <a:tcPr/>
                </a:tc>
                <a:tc>
                  <a:txBody>
                    <a:bodyPr/>
                    <a:lstStyle/>
                    <a:p>
                      <a:r>
                        <a:rPr lang="en-GB" dirty="0"/>
                        <a:t>Many (for instance Down’s 1957)</a:t>
                      </a:r>
                    </a:p>
                  </a:txBody>
                  <a:tcPr/>
                </a:tc>
                <a:tc>
                  <a:txBody>
                    <a:bodyPr/>
                    <a:lstStyle/>
                    <a:p>
                      <a:r>
                        <a:rPr lang="en-GB" dirty="0"/>
                        <a:t>Kahneman and Tversky </a:t>
                      </a:r>
                    </a:p>
                  </a:txBody>
                  <a:tcPr/>
                </a:tc>
                <a:tc>
                  <a:txBody>
                    <a:bodyPr/>
                    <a:lstStyle/>
                    <a:p>
                      <a:r>
                        <a:rPr lang="en-GB" dirty="0"/>
                        <a:t>Gary Klein</a:t>
                      </a:r>
                    </a:p>
                  </a:txBody>
                  <a:tcPr/>
                </a:tc>
                <a:extLst>
                  <a:ext uri="{0D108BD9-81ED-4DB2-BD59-A6C34878D82A}">
                    <a16:rowId xmlns:a16="http://schemas.microsoft.com/office/drawing/2014/main" val="2846741526"/>
                  </a:ext>
                </a:extLst>
              </a:tr>
              <a:tr h="370840">
                <a:tc>
                  <a:txBody>
                    <a:bodyPr/>
                    <a:lstStyle/>
                    <a:p>
                      <a:r>
                        <a:rPr lang="en-GB" dirty="0"/>
                        <a:t>Areas of application</a:t>
                      </a:r>
                    </a:p>
                  </a:txBody>
                  <a:tcPr/>
                </a:tc>
                <a:tc>
                  <a:txBody>
                    <a:bodyPr/>
                    <a:lstStyle/>
                    <a:p>
                      <a:r>
                        <a:rPr lang="en-GB" dirty="0"/>
                        <a:t>Economics, Political Science</a:t>
                      </a:r>
                    </a:p>
                  </a:txBody>
                  <a:tcPr/>
                </a:tc>
                <a:tc>
                  <a:txBody>
                    <a:bodyPr/>
                    <a:lstStyle/>
                    <a:p>
                      <a:r>
                        <a:rPr lang="en-GB" dirty="0"/>
                        <a:t>Economics(</a:t>
                      </a:r>
                      <a:r>
                        <a:rPr lang="en-GB" dirty="0" err="1"/>
                        <a:t>ish</a:t>
                      </a:r>
                      <a:r>
                        <a:rPr lang="en-GB" dirty="0"/>
                        <a:t>), Psychology, Government, “Nudges”, “</a:t>
                      </a:r>
                      <a:r>
                        <a:rPr lang="en-GB" dirty="0" err="1"/>
                        <a:t>Freakanomics</a:t>
                      </a:r>
                      <a:r>
                        <a:rPr lang="en-GB" dirty="0"/>
                        <a:t>”, Behavioural economics</a:t>
                      </a:r>
                    </a:p>
                  </a:txBody>
                  <a:tcPr/>
                </a:tc>
                <a:tc>
                  <a:txBody>
                    <a:bodyPr/>
                    <a:lstStyle/>
                    <a:p>
                      <a:r>
                        <a:rPr lang="en-GB" dirty="0"/>
                        <a:t>Training, Education, Psychology, Human Factors</a:t>
                      </a:r>
                    </a:p>
                  </a:txBody>
                  <a:tcPr/>
                </a:tc>
                <a:extLst>
                  <a:ext uri="{0D108BD9-81ED-4DB2-BD59-A6C34878D82A}">
                    <a16:rowId xmlns:a16="http://schemas.microsoft.com/office/drawing/2014/main" val="1412248756"/>
                  </a:ext>
                </a:extLst>
              </a:tr>
              <a:tr h="370840">
                <a:tc>
                  <a:txBody>
                    <a:bodyPr/>
                    <a:lstStyle/>
                    <a:p>
                      <a:r>
                        <a:rPr lang="en-GB" dirty="0"/>
                        <a:t>Sources of Evidence</a:t>
                      </a:r>
                    </a:p>
                  </a:txBody>
                  <a:tcPr/>
                </a:tc>
                <a:tc>
                  <a:txBody>
                    <a:bodyPr/>
                    <a:lstStyle/>
                    <a:p>
                      <a:r>
                        <a:rPr lang="en-GB" dirty="0"/>
                        <a:t>Mathematical Models, Computer simulation, Axiomatic Assumptions</a:t>
                      </a:r>
                    </a:p>
                  </a:txBody>
                  <a:tcPr/>
                </a:tc>
                <a:tc>
                  <a:txBody>
                    <a:bodyPr/>
                    <a:lstStyle/>
                    <a:p>
                      <a:r>
                        <a:rPr lang="en-GB" dirty="0"/>
                        <a:t>Lab based experimental conditions</a:t>
                      </a:r>
                    </a:p>
                  </a:txBody>
                  <a:tcPr/>
                </a:tc>
                <a:tc>
                  <a:txBody>
                    <a:bodyPr/>
                    <a:lstStyle/>
                    <a:p>
                      <a:r>
                        <a:rPr lang="en-GB" dirty="0"/>
                        <a:t>Study of Experts, real situations</a:t>
                      </a:r>
                    </a:p>
                  </a:txBody>
                  <a:tcPr/>
                </a:tc>
                <a:extLst>
                  <a:ext uri="{0D108BD9-81ED-4DB2-BD59-A6C34878D82A}">
                    <a16:rowId xmlns:a16="http://schemas.microsoft.com/office/drawing/2014/main" val="2898227021"/>
                  </a:ext>
                </a:extLst>
              </a:tr>
              <a:tr h="370840">
                <a:tc>
                  <a:txBody>
                    <a:bodyPr/>
                    <a:lstStyle/>
                    <a:p>
                      <a:r>
                        <a:rPr lang="en-GB" dirty="0"/>
                        <a:t>Limitations</a:t>
                      </a:r>
                    </a:p>
                  </a:txBody>
                  <a:tcPr/>
                </a:tc>
                <a:tc>
                  <a:txBody>
                    <a:bodyPr/>
                    <a:lstStyle/>
                    <a:p>
                      <a:r>
                        <a:rPr lang="en-GB" dirty="0"/>
                        <a:t>More of an “assumption” than a proper theory</a:t>
                      </a:r>
                    </a:p>
                  </a:txBody>
                  <a:tcPr/>
                </a:tc>
                <a:tc>
                  <a:txBody>
                    <a:bodyPr/>
                    <a:lstStyle/>
                    <a:p>
                      <a:r>
                        <a:rPr lang="en-GB" dirty="0"/>
                        <a:t>Lab conditions and “forced choice” are not actually how people make decisions.</a:t>
                      </a:r>
                    </a:p>
                  </a:txBody>
                  <a:tcPr/>
                </a:tc>
                <a:tc>
                  <a:txBody>
                    <a:bodyPr/>
                    <a:lstStyle/>
                    <a:p>
                      <a:r>
                        <a:rPr lang="en-GB" dirty="0"/>
                        <a:t>More descriptive, less predictive – focus on experts, not everyday scenarios</a:t>
                      </a:r>
                    </a:p>
                  </a:txBody>
                  <a:tcPr/>
                </a:tc>
                <a:extLst>
                  <a:ext uri="{0D108BD9-81ED-4DB2-BD59-A6C34878D82A}">
                    <a16:rowId xmlns:a16="http://schemas.microsoft.com/office/drawing/2014/main" val="2277033250"/>
                  </a:ext>
                </a:extLst>
              </a:tr>
            </a:tbl>
          </a:graphicData>
        </a:graphic>
      </p:graphicFrame>
    </p:spTree>
    <p:extLst>
      <p:ext uri="{BB962C8B-B14F-4D97-AF65-F5344CB8AC3E}">
        <p14:creationId xmlns:p14="http://schemas.microsoft.com/office/powerpoint/2010/main" val="2061312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5FE10-DF8A-7CE6-DA95-CA2A72B9AB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0F609A-1AB5-DBB7-85F3-C4CFF2EBFB90}"/>
              </a:ext>
            </a:extLst>
          </p:cNvPr>
          <p:cNvSpPr>
            <a:spLocks noGrp="1"/>
          </p:cNvSpPr>
          <p:nvPr>
            <p:ph type="title"/>
          </p:nvPr>
        </p:nvSpPr>
        <p:spPr/>
        <p:txBody>
          <a:bodyPr/>
          <a:lstStyle/>
          <a:p>
            <a:r>
              <a:rPr lang="en-GB" dirty="0"/>
              <a:t>Conditions for Intuitive Expertise: A Failure to Disagree (Kahneman and Klein, 2009)</a:t>
            </a:r>
          </a:p>
        </p:txBody>
      </p:sp>
      <p:sp>
        <p:nvSpPr>
          <p:cNvPr id="2" name="Slide Number Placeholder 1">
            <a:extLst>
              <a:ext uri="{FF2B5EF4-FFF2-40B4-BE49-F238E27FC236}">
                <a16:creationId xmlns:a16="http://schemas.microsoft.com/office/drawing/2014/main" id="{6B2F80E3-FFFE-3452-437A-E3111A8EB753}"/>
              </a:ext>
            </a:extLst>
          </p:cNvPr>
          <p:cNvSpPr>
            <a:spLocks noGrp="1"/>
          </p:cNvSpPr>
          <p:nvPr>
            <p:ph type="sldNum" sz="quarter" idx="12"/>
          </p:nvPr>
        </p:nvSpPr>
        <p:spPr/>
        <p:txBody>
          <a:bodyPr/>
          <a:lstStyle/>
          <a:p>
            <a:fld id="{CBBF530E-1875-46E6-901C-76683197A1B3}" type="slidenum">
              <a:rPr lang="en-GB" smtClean="0"/>
              <a:pPr/>
              <a:t>36</a:t>
            </a:fld>
            <a:endParaRPr lang="en-GB"/>
          </a:p>
        </p:txBody>
      </p:sp>
      <p:sp>
        <p:nvSpPr>
          <p:cNvPr id="5" name="Content Placeholder 4">
            <a:extLst>
              <a:ext uri="{FF2B5EF4-FFF2-40B4-BE49-F238E27FC236}">
                <a16:creationId xmlns:a16="http://schemas.microsoft.com/office/drawing/2014/main" id="{0ED75599-7737-59F3-8F98-8722D918147F}"/>
              </a:ext>
            </a:extLst>
          </p:cNvPr>
          <p:cNvSpPr>
            <a:spLocks noGrp="1"/>
          </p:cNvSpPr>
          <p:nvPr>
            <p:ph sz="quarter" idx="13"/>
          </p:nvPr>
        </p:nvSpPr>
        <p:spPr/>
        <p:txBody>
          <a:bodyPr/>
          <a:lstStyle/>
          <a:p>
            <a:r>
              <a:rPr lang="en-GB" sz="2000" dirty="0"/>
              <a:t>Article published with both Kahneman and Klein</a:t>
            </a:r>
          </a:p>
          <a:p>
            <a:r>
              <a:rPr lang="en-GB" sz="2000" dirty="0"/>
              <a:t>As the title notes, these views aren’t completely opposite. </a:t>
            </a:r>
          </a:p>
          <a:p>
            <a:r>
              <a:rPr lang="en-GB" sz="2000" dirty="0"/>
              <a:t>Kahneman – suggests overconfidence bias</a:t>
            </a:r>
          </a:p>
          <a:p>
            <a:r>
              <a:rPr lang="en-GB" sz="2000" dirty="0"/>
              <a:t>Klein – suggests intuitive skill</a:t>
            </a:r>
          </a:p>
          <a:p>
            <a:endParaRPr lang="en-GB" sz="2000" dirty="0"/>
          </a:p>
          <a:p>
            <a:r>
              <a:rPr lang="en-GB" sz="2000" dirty="0"/>
              <a:t>Conditions for “Intuitive expertise” (a la Klein) are not a given, but learning has to take place in a predictable environment with the opportunity to learn its regularities. </a:t>
            </a:r>
          </a:p>
          <a:p>
            <a:r>
              <a:rPr lang="en-GB" sz="2000" dirty="0"/>
              <a:t>Predictable environments; Chess, Giving a Lecture, Making a medical diagnosis(?), Firefighting</a:t>
            </a:r>
          </a:p>
          <a:p>
            <a:r>
              <a:rPr lang="en-GB" sz="2000" dirty="0"/>
              <a:t>Unpredictable environments, Stock markets, Bitcoin prices, guessing coin flips</a:t>
            </a:r>
          </a:p>
          <a:p>
            <a:r>
              <a:rPr lang="en-GB" sz="2000" dirty="0"/>
              <a:t>Opportunity for learning and feedback; Consistent feedback is a necessary condition for developing expertise.</a:t>
            </a:r>
          </a:p>
          <a:p>
            <a:endParaRPr lang="en-GB" sz="2000" dirty="0"/>
          </a:p>
          <a:p>
            <a:r>
              <a:rPr lang="en-GB" sz="2000" dirty="0"/>
              <a:t>Expertise of the sort that Klein suggests is only possible in predictable environments with an opportunity to learn.</a:t>
            </a:r>
          </a:p>
        </p:txBody>
      </p:sp>
    </p:spTree>
    <p:extLst>
      <p:ext uri="{BB962C8B-B14F-4D97-AF65-F5344CB8AC3E}">
        <p14:creationId xmlns:p14="http://schemas.microsoft.com/office/powerpoint/2010/main" val="1861714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A20A9-44F5-E8A3-40EE-D0C9A77320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A31911-7F5A-3C3F-D541-680D059E3A1A}"/>
              </a:ext>
            </a:extLst>
          </p:cNvPr>
          <p:cNvSpPr>
            <a:spLocks noGrp="1"/>
          </p:cNvSpPr>
          <p:nvPr>
            <p:ph type="title"/>
          </p:nvPr>
        </p:nvSpPr>
        <p:spPr/>
        <p:txBody>
          <a:bodyPr/>
          <a:lstStyle/>
          <a:p>
            <a:r>
              <a:rPr lang="en-GB" dirty="0"/>
              <a:t>Implications for Design – Heuristics and Biases</a:t>
            </a:r>
          </a:p>
        </p:txBody>
      </p:sp>
      <p:sp>
        <p:nvSpPr>
          <p:cNvPr id="2" name="Slide Number Placeholder 1">
            <a:extLst>
              <a:ext uri="{FF2B5EF4-FFF2-40B4-BE49-F238E27FC236}">
                <a16:creationId xmlns:a16="http://schemas.microsoft.com/office/drawing/2014/main" id="{820ED62A-5D57-97FC-4C9E-BA2CB159E4D3}"/>
              </a:ext>
            </a:extLst>
          </p:cNvPr>
          <p:cNvSpPr>
            <a:spLocks noGrp="1"/>
          </p:cNvSpPr>
          <p:nvPr>
            <p:ph type="sldNum" sz="quarter" idx="12"/>
          </p:nvPr>
        </p:nvSpPr>
        <p:spPr/>
        <p:txBody>
          <a:bodyPr/>
          <a:lstStyle/>
          <a:p>
            <a:fld id="{CBBF530E-1875-46E6-901C-76683197A1B3}" type="slidenum">
              <a:rPr lang="en-GB" smtClean="0"/>
              <a:pPr/>
              <a:t>37</a:t>
            </a:fld>
            <a:endParaRPr lang="en-GB"/>
          </a:p>
        </p:txBody>
      </p:sp>
      <p:sp>
        <p:nvSpPr>
          <p:cNvPr id="5" name="Content Placeholder 4">
            <a:extLst>
              <a:ext uri="{FF2B5EF4-FFF2-40B4-BE49-F238E27FC236}">
                <a16:creationId xmlns:a16="http://schemas.microsoft.com/office/drawing/2014/main" id="{50A5A6C8-D0BF-019F-EA1E-8A5E589D1419}"/>
              </a:ext>
            </a:extLst>
          </p:cNvPr>
          <p:cNvSpPr>
            <a:spLocks noGrp="1"/>
          </p:cNvSpPr>
          <p:nvPr>
            <p:ph sz="quarter" idx="13"/>
          </p:nvPr>
        </p:nvSpPr>
        <p:spPr/>
        <p:txBody>
          <a:bodyPr/>
          <a:lstStyle/>
          <a:p>
            <a:r>
              <a:rPr lang="en-GB" sz="2000" dirty="0"/>
              <a:t>Is “slow” (System 2 thinking) appropriate? Can you interrupt the automatic decision-making system 1?</a:t>
            </a:r>
          </a:p>
          <a:p>
            <a:r>
              <a:rPr lang="en-GB" sz="2000" dirty="0"/>
              <a:t>People may anchor on the first piece of information the encounter, can we present the order of things differently?</a:t>
            </a:r>
          </a:p>
          <a:p>
            <a:r>
              <a:rPr lang="en-GB" sz="2000" dirty="0"/>
              <a:t>People might be tempted to continue with sunk-costs, how can we encourage forward looking decisions?</a:t>
            </a:r>
          </a:p>
          <a:p>
            <a:r>
              <a:rPr lang="en-GB" sz="2000" dirty="0"/>
              <a:t>Confirmation bias, can we encourage people to look for information which might contradict what they believe?</a:t>
            </a:r>
          </a:p>
          <a:p>
            <a:r>
              <a:rPr lang="en-GB" sz="2000" dirty="0"/>
              <a:t>People are loss-averse, can we frame forgone gains in the same way as losses?</a:t>
            </a:r>
          </a:p>
          <a:p>
            <a:endParaRPr lang="en-GB" sz="2000" dirty="0"/>
          </a:p>
        </p:txBody>
      </p:sp>
    </p:spTree>
    <p:extLst>
      <p:ext uri="{BB962C8B-B14F-4D97-AF65-F5344CB8AC3E}">
        <p14:creationId xmlns:p14="http://schemas.microsoft.com/office/powerpoint/2010/main" val="3077608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01D2D-040C-E53B-0F19-25ACB77AA0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0E50FF-2F50-4BE2-6ABA-0FB656BD8761}"/>
              </a:ext>
            </a:extLst>
          </p:cNvPr>
          <p:cNvSpPr>
            <a:spLocks noGrp="1"/>
          </p:cNvSpPr>
          <p:nvPr>
            <p:ph type="title"/>
          </p:nvPr>
        </p:nvSpPr>
        <p:spPr/>
        <p:txBody>
          <a:bodyPr/>
          <a:lstStyle/>
          <a:p>
            <a:r>
              <a:rPr lang="en-GB" dirty="0"/>
              <a:t>Implications for Design – Naturalistic Decision-Making</a:t>
            </a:r>
          </a:p>
        </p:txBody>
      </p:sp>
      <p:sp>
        <p:nvSpPr>
          <p:cNvPr id="2" name="Slide Number Placeholder 1">
            <a:extLst>
              <a:ext uri="{FF2B5EF4-FFF2-40B4-BE49-F238E27FC236}">
                <a16:creationId xmlns:a16="http://schemas.microsoft.com/office/drawing/2014/main" id="{EA4A8529-761E-F685-E29A-E074855EE39D}"/>
              </a:ext>
            </a:extLst>
          </p:cNvPr>
          <p:cNvSpPr>
            <a:spLocks noGrp="1"/>
          </p:cNvSpPr>
          <p:nvPr>
            <p:ph type="sldNum" sz="quarter" idx="12"/>
          </p:nvPr>
        </p:nvSpPr>
        <p:spPr/>
        <p:txBody>
          <a:bodyPr/>
          <a:lstStyle/>
          <a:p>
            <a:fld id="{CBBF530E-1875-46E6-901C-76683197A1B3}" type="slidenum">
              <a:rPr lang="en-GB" smtClean="0"/>
              <a:pPr/>
              <a:t>38</a:t>
            </a:fld>
            <a:endParaRPr lang="en-GB"/>
          </a:p>
        </p:txBody>
      </p:sp>
      <p:sp>
        <p:nvSpPr>
          <p:cNvPr id="5" name="Content Placeholder 4">
            <a:extLst>
              <a:ext uri="{FF2B5EF4-FFF2-40B4-BE49-F238E27FC236}">
                <a16:creationId xmlns:a16="http://schemas.microsoft.com/office/drawing/2014/main" id="{4471B1AD-EB47-0DA2-E1E2-608D91123E92}"/>
              </a:ext>
            </a:extLst>
          </p:cNvPr>
          <p:cNvSpPr>
            <a:spLocks noGrp="1"/>
          </p:cNvSpPr>
          <p:nvPr>
            <p:ph sz="quarter" idx="13"/>
          </p:nvPr>
        </p:nvSpPr>
        <p:spPr/>
        <p:txBody>
          <a:bodyPr/>
          <a:lstStyle/>
          <a:p>
            <a:r>
              <a:rPr lang="en-GB" sz="2000" dirty="0"/>
              <a:t>Experts are valuable, retain their tacit knowledge.</a:t>
            </a:r>
          </a:p>
          <a:p>
            <a:r>
              <a:rPr lang="en-GB" sz="2000" dirty="0"/>
              <a:t>What sources of information do the most experienced people use? Can we design systems utilising/prioritising these? </a:t>
            </a:r>
          </a:p>
          <a:p>
            <a:r>
              <a:rPr lang="en-GB" sz="2000" dirty="0"/>
              <a:t>Create training manuals based on expert testimony.</a:t>
            </a:r>
          </a:p>
          <a:p>
            <a:r>
              <a:rPr lang="en-GB" sz="2000" dirty="0"/>
              <a:t>People develop expertise in predictable environments with the opportunity to learn – can we create these environments and opportunities?</a:t>
            </a:r>
          </a:p>
          <a:p>
            <a:r>
              <a:rPr lang="en-GB" sz="2000" dirty="0"/>
              <a:t>People </a:t>
            </a:r>
          </a:p>
        </p:txBody>
      </p:sp>
    </p:spTree>
    <p:extLst>
      <p:ext uri="{BB962C8B-B14F-4D97-AF65-F5344CB8AC3E}">
        <p14:creationId xmlns:p14="http://schemas.microsoft.com/office/powerpoint/2010/main" val="636956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FBE9F-6CC0-6096-6B83-54D5C9BDDE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30BA1B-7763-67CA-E17B-A18D10C4F50D}"/>
              </a:ext>
            </a:extLst>
          </p:cNvPr>
          <p:cNvSpPr>
            <a:spLocks noGrp="1"/>
          </p:cNvSpPr>
          <p:nvPr>
            <p:ph type="title"/>
          </p:nvPr>
        </p:nvSpPr>
        <p:spPr/>
        <p:txBody>
          <a:bodyPr/>
          <a:lstStyle/>
          <a:p>
            <a:r>
              <a:rPr lang="en-GB" dirty="0"/>
              <a:t>Summary</a:t>
            </a:r>
          </a:p>
        </p:txBody>
      </p:sp>
      <p:sp>
        <p:nvSpPr>
          <p:cNvPr id="2" name="Slide Number Placeholder 1">
            <a:extLst>
              <a:ext uri="{FF2B5EF4-FFF2-40B4-BE49-F238E27FC236}">
                <a16:creationId xmlns:a16="http://schemas.microsoft.com/office/drawing/2014/main" id="{0CD80E70-FE55-4541-46FC-378C44D006C6}"/>
              </a:ext>
            </a:extLst>
          </p:cNvPr>
          <p:cNvSpPr>
            <a:spLocks noGrp="1"/>
          </p:cNvSpPr>
          <p:nvPr>
            <p:ph type="sldNum" sz="quarter" idx="12"/>
          </p:nvPr>
        </p:nvSpPr>
        <p:spPr/>
        <p:txBody>
          <a:bodyPr/>
          <a:lstStyle/>
          <a:p>
            <a:fld id="{CBBF530E-1875-46E6-901C-76683197A1B3}" type="slidenum">
              <a:rPr lang="en-GB" smtClean="0"/>
              <a:pPr/>
              <a:t>39</a:t>
            </a:fld>
            <a:endParaRPr lang="en-GB"/>
          </a:p>
        </p:txBody>
      </p:sp>
      <p:sp>
        <p:nvSpPr>
          <p:cNvPr id="5" name="Content Placeholder 4">
            <a:extLst>
              <a:ext uri="{FF2B5EF4-FFF2-40B4-BE49-F238E27FC236}">
                <a16:creationId xmlns:a16="http://schemas.microsoft.com/office/drawing/2014/main" id="{BC7A9A54-9BF8-462E-C2F3-D277954C43EE}"/>
              </a:ext>
            </a:extLst>
          </p:cNvPr>
          <p:cNvSpPr>
            <a:spLocks noGrp="1"/>
          </p:cNvSpPr>
          <p:nvPr>
            <p:ph sz="quarter" idx="13"/>
          </p:nvPr>
        </p:nvSpPr>
        <p:spPr/>
        <p:txBody>
          <a:bodyPr/>
          <a:lstStyle/>
          <a:p>
            <a:r>
              <a:rPr lang="en-GB" sz="1800" dirty="0"/>
              <a:t>There are three basic frameworks for thinking about decision-making.</a:t>
            </a:r>
          </a:p>
          <a:p>
            <a:pPr lvl="1"/>
            <a:r>
              <a:rPr lang="en-GB" sz="1800" dirty="0"/>
              <a:t>Rational Choice theory – Humans are self-maximising agents</a:t>
            </a:r>
          </a:p>
          <a:p>
            <a:pPr lvl="1"/>
            <a:r>
              <a:rPr lang="en-GB" sz="1800" dirty="0"/>
              <a:t>Heuristics and Biases – Humans are fallible</a:t>
            </a:r>
          </a:p>
          <a:p>
            <a:pPr lvl="1"/>
            <a:r>
              <a:rPr lang="en-GB" sz="1800" dirty="0"/>
              <a:t>Naturalistic Decision-Making – Experts have insight and tacit knowledge</a:t>
            </a:r>
          </a:p>
          <a:p>
            <a:r>
              <a:rPr lang="en-GB" sz="1800" dirty="0"/>
              <a:t>“Rational choice theory” is more of an assumption used in economics and computer modelling than a fully worked out theory of human behaviour.</a:t>
            </a:r>
          </a:p>
          <a:p>
            <a:r>
              <a:rPr lang="en-GB" sz="1800" dirty="0"/>
              <a:t>Heuristics and Biases approach, advocated by Kahneman and Tversky suggests that human rationality fails in a variety of ways and the brain depends upon “shortcuts” or heuristics.</a:t>
            </a:r>
          </a:p>
          <a:p>
            <a:pPr lvl="1"/>
            <a:r>
              <a:rPr lang="en-GB" sz="1800" dirty="0"/>
              <a:t>Lots of biases; Loss aversion, sunk-costs, availability heuristic, representativeness, substitution</a:t>
            </a:r>
          </a:p>
          <a:p>
            <a:pPr lvl="1"/>
            <a:r>
              <a:rPr lang="en-GB" sz="1800" dirty="0"/>
              <a:t>Evidence comes from “forced choice” studies within labs, artificial settings</a:t>
            </a:r>
          </a:p>
          <a:p>
            <a:pPr lvl="1"/>
            <a:r>
              <a:rPr lang="en-GB" sz="1800" dirty="0"/>
              <a:t>VERY influential</a:t>
            </a:r>
          </a:p>
          <a:p>
            <a:r>
              <a:rPr lang="en-GB" sz="1800" dirty="0"/>
              <a:t>Naturalistic decision-making seeks to understand how experts make decisions within environments</a:t>
            </a:r>
          </a:p>
          <a:p>
            <a:pPr lvl="1"/>
            <a:r>
              <a:rPr lang="en-GB" sz="1800" dirty="0"/>
              <a:t>Evidence comes from expertise</a:t>
            </a:r>
          </a:p>
          <a:p>
            <a:pPr lvl="1"/>
            <a:r>
              <a:rPr lang="en-GB" sz="1800" dirty="0"/>
              <a:t>Qualitative</a:t>
            </a:r>
          </a:p>
          <a:p>
            <a:pPr lvl="1"/>
            <a:r>
              <a:rPr lang="en-GB" sz="1800" dirty="0"/>
              <a:t>Arguably more holistic, relates to genuine experiences</a:t>
            </a:r>
          </a:p>
          <a:p>
            <a:pPr lvl="1"/>
            <a:endParaRPr lang="en-GB" sz="1800" dirty="0"/>
          </a:p>
        </p:txBody>
      </p:sp>
    </p:spTree>
    <p:extLst>
      <p:ext uri="{BB962C8B-B14F-4D97-AF65-F5344CB8AC3E}">
        <p14:creationId xmlns:p14="http://schemas.microsoft.com/office/powerpoint/2010/main" val="3205489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82BA6-38C2-6508-0313-3FF2096BD6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184F07-7C3B-A4C0-9029-256555202FF9}"/>
              </a:ext>
            </a:extLst>
          </p:cNvPr>
          <p:cNvSpPr>
            <a:spLocks noGrp="1"/>
          </p:cNvSpPr>
          <p:nvPr>
            <p:ph type="title"/>
          </p:nvPr>
        </p:nvSpPr>
        <p:spPr/>
        <p:txBody>
          <a:bodyPr/>
          <a:lstStyle/>
          <a:p>
            <a:r>
              <a:rPr lang="en-GB" dirty="0"/>
              <a:t>Why does £0.10 come so easy?</a:t>
            </a:r>
          </a:p>
        </p:txBody>
      </p:sp>
      <p:sp>
        <p:nvSpPr>
          <p:cNvPr id="3" name="Content Placeholder 2">
            <a:extLst>
              <a:ext uri="{FF2B5EF4-FFF2-40B4-BE49-F238E27FC236}">
                <a16:creationId xmlns:a16="http://schemas.microsoft.com/office/drawing/2014/main" id="{963EFC02-3E97-DB75-10F4-59904D00B773}"/>
              </a:ext>
            </a:extLst>
          </p:cNvPr>
          <p:cNvSpPr>
            <a:spLocks noGrp="1"/>
          </p:cNvSpPr>
          <p:nvPr>
            <p:ph sz="quarter" idx="13"/>
          </p:nvPr>
        </p:nvSpPr>
        <p:spPr>
          <a:xfrm>
            <a:off x="190905" y="1179733"/>
            <a:ext cx="11257699" cy="4395568"/>
          </a:xfrm>
        </p:spPr>
        <p:txBody>
          <a:bodyPr/>
          <a:lstStyle/>
          <a:p>
            <a:pPr marL="0" indent="0">
              <a:buNone/>
            </a:pPr>
            <a:r>
              <a:rPr lang="en-GB" sz="4400" b="1" dirty="0"/>
              <a:t>Substitution and Cognitive ‘</a:t>
            </a:r>
            <a:r>
              <a:rPr lang="en-GB" sz="4400" b="1" dirty="0" err="1"/>
              <a:t>Misering</a:t>
            </a:r>
            <a:r>
              <a:rPr lang="en-GB" sz="4400" b="1" dirty="0"/>
              <a:t>’</a:t>
            </a:r>
          </a:p>
          <a:p>
            <a:r>
              <a:rPr lang="en-GB" sz="2400" b="1" dirty="0"/>
              <a:t>Brain sees a problem</a:t>
            </a:r>
          </a:p>
          <a:p>
            <a:r>
              <a:rPr lang="en-GB" sz="2400" b="1" dirty="0"/>
              <a:t>Notices a related (and far easier) solution</a:t>
            </a:r>
          </a:p>
          <a:p>
            <a:r>
              <a:rPr lang="en-GB" sz="2400" b="1" dirty="0"/>
              <a:t>Answers the easier question (what is the difference between £1.10 and £0.10)</a:t>
            </a:r>
          </a:p>
          <a:p>
            <a:r>
              <a:rPr lang="en-GB" sz="2400" b="1" dirty="0"/>
              <a:t>Doesn’t notice the substitution</a:t>
            </a:r>
          </a:p>
          <a:p>
            <a:endParaRPr lang="en-GB" sz="2400" b="1" dirty="0"/>
          </a:p>
          <a:p>
            <a:r>
              <a:rPr lang="en-GB" sz="2400" b="1" dirty="0"/>
              <a:t>“System 1” takes shortcuts.</a:t>
            </a:r>
          </a:p>
          <a:p>
            <a:pPr marL="0" indent="0">
              <a:buNone/>
            </a:pPr>
            <a:endParaRPr lang="en-GB" sz="4400" b="1" dirty="0"/>
          </a:p>
          <a:p>
            <a:pPr marL="0" indent="0">
              <a:buNone/>
            </a:pPr>
            <a:endParaRPr lang="en-GB" sz="4400" b="1" dirty="0"/>
          </a:p>
          <a:p>
            <a:pPr marL="0" indent="0">
              <a:buNone/>
            </a:pPr>
            <a:endParaRPr lang="en-GB" sz="4400" b="1" dirty="0"/>
          </a:p>
          <a:p>
            <a:endParaRPr lang="en-GB" sz="2000" dirty="0"/>
          </a:p>
          <a:p>
            <a:pPr marL="0" indent="0">
              <a:buNone/>
            </a:pPr>
            <a:endParaRPr lang="en-GB" sz="2000" dirty="0"/>
          </a:p>
          <a:p>
            <a:pPr marL="0" indent="0">
              <a:buNone/>
            </a:pPr>
            <a:endParaRPr lang="en-GB" sz="2000" dirty="0"/>
          </a:p>
        </p:txBody>
      </p:sp>
      <p:sp>
        <p:nvSpPr>
          <p:cNvPr id="2" name="Slide Number Placeholder 1">
            <a:extLst>
              <a:ext uri="{FF2B5EF4-FFF2-40B4-BE49-F238E27FC236}">
                <a16:creationId xmlns:a16="http://schemas.microsoft.com/office/drawing/2014/main" id="{53CCBA6A-A28C-7448-37A4-4277400139BC}"/>
              </a:ext>
            </a:extLst>
          </p:cNvPr>
          <p:cNvSpPr>
            <a:spLocks noGrp="1"/>
          </p:cNvSpPr>
          <p:nvPr>
            <p:ph type="sldNum" sz="quarter" idx="12"/>
          </p:nvPr>
        </p:nvSpPr>
        <p:spPr/>
        <p:txBody>
          <a:bodyPr/>
          <a:lstStyle/>
          <a:p>
            <a:fld id="{CBBF530E-1875-46E6-901C-76683197A1B3}" type="slidenum">
              <a:rPr lang="en-GB" smtClean="0"/>
              <a:pPr/>
              <a:t>4</a:t>
            </a:fld>
            <a:endParaRPr lang="en-GB"/>
          </a:p>
        </p:txBody>
      </p:sp>
    </p:spTree>
    <p:extLst>
      <p:ext uri="{BB962C8B-B14F-4D97-AF65-F5344CB8AC3E}">
        <p14:creationId xmlns:p14="http://schemas.microsoft.com/office/powerpoint/2010/main" val="3477689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46685-40E3-BC3D-CCCC-9BC1718BDE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93EEEC-97CF-63CD-353A-C4C43EAEEF3B}"/>
              </a:ext>
            </a:extLst>
          </p:cNvPr>
          <p:cNvSpPr>
            <a:spLocks noGrp="1"/>
          </p:cNvSpPr>
          <p:nvPr>
            <p:ph type="title"/>
          </p:nvPr>
        </p:nvSpPr>
        <p:spPr/>
        <p:txBody>
          <a:bodyPr/>
          <a:lstStyle/>
          <a:p>
            <a:r>
              <a:rPr lang="en-GB" dirty="0"/>
              <a:t>Linda</a:t>
            </a:r>
          </a:p>
        </p:txBody>
      </p:sp>
      <p:sp>
        <p:nvSpPr>
          <p:cNvPr id="3" name="Content Placeholder 2">
            <a:extLst>
              <a:ext uri="{FF2B5EF4-FFF2-40B4-BE49-F238E27FC236}">
                <a16:creationId xmlns:a16="http://schemas.microsoft.com/office/drawing/2014/main" id="{99F5F781-7F0B-CE9E-9CF6-CA49571444FC}"/>
              </a:ext>
            </a:extLst>
          </p:cNvPr>
          <p:cNvSpPr>
            <a:spLocks noGrp="1"/>
          </p:cNvSpPr>
          <p:nvPr>
            <p:ph sz="quarter" idx="13"/>
          </p:nvPr>
        </p:nvSpPr>
        <p:spPr>
          <a:xfrm>
            <a:off x="190905" y="1179733"/>
            <a:ext cx="11257699" cy="4395568"/>
          </a:xfrm>
        </p:spPr>
        <p:txBody>
          <a:bodyPr/>
          <a:lstStyle/>
          <a:p>
            <a:pPr marL="0" indent="0">
              <a:buNone/>
            </a:pPr>
            <a:r>
              <a:rPr lang="en-GB" dirty="0"/>
              <a:t> Linda, is a 31-year-old, single, outspoken, and bright philosophy major who was deeply concerned with issues of discrimination and social justice and participated in anti-nuclear demonstrations.</a:t>
            </a:r>
            <a:endParaRPr lang="en-GB" sz="2000" dirty="0"/>
          </a:p>
          <a:p>
            <a:pPr marL="0" indent="0">
              <a:buNone/>
            </a:pPr>
            <a:r>
              <a:rPr lang="en-GB" sz="2000" dirty="0"/>
              <a:t>Which is more likely.</a:t>
            </a:r>
          </a:p>
          <a:p>
            <a:pPr marL="0" indent="0">
              <a:buNone/>
            </a:pPr>
            <a:endParaRPr lang="en-GB" sz="2000" dirty="0"/>
          </a:p>
          <a:p>
            <a:pPr marL="0" indent="0">
              <a:buNone/>
            </a:pPr>
            <a:r>
              <a:rPr lang="en-GB" sz="2000" dirty="0"/>
              <a:t>Linda is a </a:t>
            </a:r>
            <a:r>
              <a:rPr lang="en-GB" sz="2000" dirty="0" err="1"/>
              <a:t>bankteller</a:t>
            </a:r>
            <a:endParaRPr lang="en-GB" sz="2000" dirty="0"/>
          </a:p>
          <a:p>
            <a:pPr marL="0" indent="0">
              <a:buNone/>
            </a:pPr>
            <a:r>
              <a:rPr lang="en-GB" sz="2000" dirty="0"/>
              <a:t>Linda is a </a:t>
            </a:r>
            <a:r>
              <a:rPr lang="en-GB" sz="2000" dirty="0" err="1"/>
              <a:t>bankteller</a:t>
            </a:r>
            <a:r>
              <a:rPr lang="en-GB" sz="2000" dirty="0"/>
              <a:t> and active in the feminist movement</a:t>
            </a:r>
            <a:endParaRPr lang="en-GB" dirty="0"/>
          </a:p>
        </p:txBody>
      </p:sp>
      <p:sp>
        <p:nvSpPr>
          <p:cNvPr id="2" name="Slide Number Placeholder 1">
            <a:extLst>
              <a:ext uri="{FF2B5EF4-FFF2-40B4-BE49-F238E27FC236}">
                <a16:creationId xmlns:a16="http://schemas.microsoft.com/office/drawing/2014/main" id="{0FF1BDEE-8C92-A160-2DC9-75FB8A64CC38}"/>
              </a:ext>
            </a:extLst>
          </p:cNvPr>
          <p:cNvSpPr>
            <a:spLocks noGrp="1"/>
          </p:cNvSpPr>
          <p:nvPr>
            <p:ph type="sldNum" sz="quarter" idx="12"/>
          </p:nvPr>
        </p:nvSpPr>
        <p:spPr/>
        <p:txBody>
          <a:bodyPr/>
          <a:lstStyle/>
          <a:p>
            <a:fld id="{CBBF530E-1875-46E6-901C-76683197A1B3}" type="slidenum">
              <a:rPr lang="en-GB" smtClean="0"/>
              <a:pPr/>
              <a:t>5</a:t>
            </a:fld>
            <a:endParaRPr lang="en-GB"/>
          </a:p>
        </p:txBody>
      </p:sp>
    </p:spTree>
    <p:extLst>
      <p:ext uri="{BB962C8B-B14F-4D97-AF65-F5344CB8AC3E}">
        <p14:creationId xmlns:p14="http://schemas.microsoft.com/office/powerpoint/2010/main" val="1752330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7AD69-2BF8-DACD-28B9-E0676AFFE6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620BC17-B588-65D4-AD0C-9F4659915B7B}"/>
              </a:ext>
            </a:extLst>
          </p:cNvPr>
          <p:cNvSpPr>
            <a:spLocks noGrp="1"/>
          </p:cNvSpPr>
          <p:nvPr>
            <p:ph type="title"/>
          </p:nvPr>
        </p:nvSpPr>
        <p:spPr/>
        <p:txBody>
          <a:bodyPr/>
          <a:lstStyle/>
          <a:p>
            <a:r>
              <a:rPr lang="en-GB" dirty="0"/>
              <a:t>Linda</a:t>
            </a:r>
          </a:p>
        </p:txBody>
      </p:sp>
      <p:sp>
        <p:nvSpPr>
          <p:cNvPr id="3" name="Content Placeholder 2">
            <a:extLst>
              <a:ext uri="{FF2B5EF4-FFF2-40B4-BE49-F238E27FC236}">
                <a16:creationId xmlns:a16="http://schemas.microsoft.com/office/drawing/2014/main" id="{ED84C4A2-9B67-3F5D-1A04-E999DC073F7E}"/>
              </a:ext>
            </a:extLst>
          </p:cNvPr>
          <p:cNvSpPr>
            <a:spLocks noGrp="1"/>
          </p:cNvSpPr>
          <p:nvPr>
            <p:ph sz="quarter" idx="13"/>
          </p:nvPr>
        </p:nvSpPr>
        <p:spPr>
          <a:xfrm>
            <a:off x="190905" y="1179733"/>
            <a:ext cx="11257699" cy="4395568"/>
          </a:xfrm>
        </p:spPr>
        <p:txBody>
          <a:bodyPr/>
          <a:lstStyle/>
          <a:p>
            <a:pPr marL="0" indent="0">
              <a:buNone/>
            </a:pPr>
            <a:r>
              <a:rPr lang="en-GB" dirty="0"/>
              <a:t> </a:t>
            </a:r>
          </a:p>
        </p:txBody>
      </p:sp>
      <p:sp>
        <p:nvSpPr>
          <p:cNvPr id="2" name="Slide Number Placeholder 1">
            <a:extLst>
              <a:ext uri="{FF2B5EF4-FFF2-40B4-BE49-F238E27FC236}">
                <a16:creationId xmlns:a16="http://schemas.microsoft.com/office/drawing/2014/main" id="{4E308ADA-57EC-443F-AE5C-12EE0E0CCBBB}"/>
              </a:ext>
            </a:extLst>
          </p:cNvPr>
          <p:cNvSpPr>
            <a:spLocks noGrp="1"/>
          </p:cNvSpPr>
          <p:nvPr>
            <p:ph type="sldNum" sz="quarter" idx="12"/>
          </p:nvPr>
        </p:nvSpPr>
        <p:spPr/>
        <p:txBody>
          <a:bodyPr/>
          <a:lstStyle/>
          <a:p>
            <a:fld id="{CBBF530E-1875-46E6-901C-76683197A1B3}" type="slidenum">
              <a:rPr lang="en-GB" smtClean="0"/>
              <a:pPr/>
              <a:t>6</a:t>
            </a:fld>
            <a:endParaRPr lang="en-GB"/>
          </a:p>
        </p:txBody>
      </p:sp>
      <p:graphicFrame>
        <p:nvGraphicFramePr>
          <p:cNvPr id="5" name="Diagram 4">
            <a:extLst>
              <a:ext uri="{FF2B5EF4-FFF2-40B4-BE49-F238E27FC236}">
                <a16:creationId xmlns:a16="http://schemas.microsoft.com/office/drawing/2014/main" id="{B505BC8C-D9CF-1F52-B4B8-A541AA64A3AB}"/>
              </a:ext>
            </a:extLst>
          </p:cNvPr>
          <p:cNvGraphicFramePr/>
          <p:nvPr>
            <p:extLst>
              <p:ext uri="{D42A27DB-BD31-4B8C-83A1-F6EECF244321}">
                <p14:modId xmlns:p14="http://schemas.microsoft.com/office/powerpoint/2010/main" val="286404033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831274E-C12F-0BC2-2A7A-DFEB0B31DD8A}"/>
              </a:ext>
            </a:extLst>
          </p:cNvPr>
          <p:cNvSpPr txBox="1"/>
          <p:nvPr/>
        </p:nvSpPr>
        <p:spPr>
          <a:xfrm>
            <a:off x="5291958" y="2911366"/>
            <a:ext cx="1608083" cy="830997"/>
          </a:xfrm>
          <a:prstGeom prst="rect">
            <a:avLst/>
          </a:prstGeom>
          <a:noFill/>
        </p:spPr>
        <p:txBody>
          <a:bodyPr wrap="square" rtlCol="0">
            <a:spAutoFit/>
          </a:bodyPr>
          <a:lstStyle/>
          <a:p>
            <a:pPr algn="ctr"/>
            <a:r>
              <a:rPr lang="en-GB" sz="1600" dirty="0" err="1"/>
              <a:t>Banktellers</a:t>
            </a:r>
            <a:r>
              <a:rPr lang="en-GB" sz="1600" dirty="0"/>
              <a:t> who are also feminists</a:t>
            </a:r>
          </a:p>
        </p:txBody>
      </p:sp>
    </p:spTree>
    <p:extLst>
      <p:ext uri="{BB962C8B-B14F-4D97-AF65-F5344CB8AC3E}">
        <p14:creationId xmlns:p14="http://schemas.microsoft.com/office/powerpoint/2010/main" val="410475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0C4C5-BC00-ECAC-5AF0-26B07F0A91A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6E553A-BCF1-1F69-D1DD-D22A395FC086}"/>
              </a:ext>
            </a:extLst>
          </p:cNvPr>
          <p:cNvSpPr>
            <a:spLocks noGrp="1"/>
          </p:cNvSpPr>
          <p:nvPr>
            <p:ph type="title"/>
          </p:nvPr>
        </p:nvSpPr>
        <p:spPr/>
        <p:txBody>
          <a:bodyPr/>
          <a:lstStyle/>
          <a:p>
            <a:r>
              <a:rPr lang="en-GB" dirty="0"/>
              <a:t>Representativeness Heuristic</a:t>
            </a:r>
          </a:p>
        </p:txBody>
      </p:sp>
      <p:sp>
        <p:nvSpPr>
          <p:cNvPr id="3" name="Content Placeholder 2">
            <a:extLst>
              <a:ext uri="{FF2B5EF4-FFF2-40B4-BE49-F238E27FC236}">
                <a16:creationId xmlns:a16="http://schemas.microsoft.com/office/drawing/2014/main" id="{C1AE0567-5875-187B-43A0-94C4D0119335}"/>
              </a:ext>
            </a:extLst>
          </p:cNvPr>
          <p:cNvSpPr>
            <a:spLocks noGrp="1"/>
          </p:cNvSpPr>
          <p:nvPr>
            <p:ph sz="quarter" idx="13"/>
          </p:nvPr>
        </p:nvSpPr>
        <p:spPr>
          <a:xfrm>
            <a:off x="190905" y="1179733"/>
            <a:ext cx="11257699" cy="4395568"/>
          </a:xfrm>
        </p:spPr>
        <p:txBody>
          <a:bodyPr/>
          <a:lstStyle/>
          <a:p>
            <a:r>
              <a:rPr lang="en-GB" dirty="0"/>
              <a:t>Whatever the probability of Linda being a </a:t>
            </a:r>
            <a:r>
              <a:rPr lang="en-GB" dirty="0" err="1"/>
              <a:t>bankteller</a:t>
            </a:r>
            <a:r>
              <a:rPr lang="en-GB" dirty="0"/>
              <a:t> is, the probability of her being both a </a:t>
            </a:r>
            <a:r>
              <a:rPr lang="en-GB" dirty="0" err="1"/>
              <a:t>bankteller</a:t>
            </a:r>
            <a:r>
              <a:rPr lang="en-GB" dirty="0"/>
              <a:t> and a feminist is smaller. All feminist </a:t>
            </a:r>
            <a:r>
              <a:rPr lang="en-GB" dirty="0" err="1"/>
              <a:t>banktellers</a:t>
            </a:r>
            <a:r>
              <a:rPr lang="en-GB" dirty="0"/>
              <a:t> must also belong to the </a:t>
            </a:r>
            <a:r>
              <a:rPr lang="en-GB" dirty="0" err="1"/>
              <a:t>bankteller</a:t>
            </a:r>
            <a:r>
              <a:rPr lang="en-GB" dirty="0"/>
              <a:t> group. </a:t>
            </a:r>
          </a:p>
          <a:p>
            <a:r>
              <a:rPr lang="en-GB" dirty="0"/>
              <a:t>Probability of (</a:t>
            </a:r>
            <a:r>
              <a:rPr lang="en-GB" dirty="0" err="1"/>
              <a:t>Bankteller</a:t>
            </a:r>
            <a:r>
              <a:rPr lang="en-GB" dirty="0"/>
              <a:t> AND Feminist) &lt;= (</a:t>
            </a:r>
            <a:r>
              <a:rPr lang="en-GB" dirty="0" err="1"/>
              <a:t>Bankteller</a:t>
            </a:r>
            <a:r>
              <a:rPr lang="en-GB" dirty="0"/>
              <a:t>) </a:t>
            </a:r>
          </a:p>
          <a:p>
            <a:r>
              <a:rPr lang="en-GB" dirty="0"/>
              <a:t>This is a form of conjunction fallacy – two things occurring a certain way is less likely than only one of those things occurring a certain way.</a:t>
            </a:r>
          </a:p>
          <a:p>
            <a:r>
              <a:rPr lang="en-GB" dirty="0"/>
              <a:t>The brain relies on a heuristic, “representativeness” – Linda being a feminist seems more representative of who we think Linda is from the description, the mental shortcut overrides the mathematical certainty. </a:t>
            </a:r>
          </a:p>
        </p:txBody>
      </p:sp>
      <p:sp>
        <p:nvSpPr>
          <p:cNvPr id="2" name="Slide Number Placeholder 1">
            <a:extLst>
              <a:ext uri="{FF2B5EF4-FFF2-40B4-BE49-F238E27FC236}">
                <a16:creationId xmlns:a16="http://schemas.microsoft.com/office/drawing/2014/main" id="{FF9FC4D1-E7D9-EB04-B2F3-CF1764E47B93}"/>
              </a:ext>
            </a:extLst>
          </p:cNvPr>
          <p:cNvSpPr>
            <a:spLocks noGrp="1"/>
          </p:cNvSpPr>
          <p:nvPr>
            <p:ph type="sldNum" sz="quarter" idx="12"/>
          </p:nvPr>
        </p:nvSpPr>
        <p:spPr/>
        <p:txBody>
          <a:bodyPr/>
          <a:lstStyle/>
          <a:p>
            <a:fld id="{CBBF530E-1875-46E6-901C-76683197A1B3}" type="slidenum">
              <a:rPr lang="en-GB" smtClean="0"/>
              <a:pPr/>
              <a:t>7</a:t>
            </a:fld>
            <a:endParaRPr lang="en-GB"/>
          </a:p>
        </p:txBody>
      </p:sp>
    </p:spTree>
    <p:extLst>
      <p:ext uri="{BB962C8B-B14F-4D97-AF65-F5344CB8AC3E}">
        <p14:creationId xmlns:p14="http://schemas.microsoft.com/office/powerpoint/2010/main" val="356306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6010" y="1461477"/>
            <a:ext cx="5359400" cy="2387600"/>
          </a:xfrm>
        </p:spPr>
        <p:txBody>
          <a:bodyPr>
            <a:noAutofit/>
          </a:bodyPr>
          <a:lstStyle/>
          <a:p>
            <a:r>
              <a:rPr lang="en-GB" sz="3600" dirty="0"/>
              <a:t>MMME4054</a:t>
            </a:r>
            <a:br>
              <a:rPr lang="en-GB" sz="3600" dirty="0"/>
            </a:br>
            <a:r>
              <a:rPr lang="en-GB" sz="3600" dirty="0"/>
              <a:t>Week 4 – Decision-Making</a:t>
            </a:r>
            <a:br>
              <a:rPr lang="en-GB" sz="3600" dirty="0"/>
            </a:br>
            <a:br>
              <a:rPr lang="en-GB" sz="3600" dirty="0"/>
            </a:br>
            <a:r>
              <a:rPr lang="en-GB" sz="3600" dirty="0"/>
              <a:t>Are humans “rational”?</a:t>
            </a:r>
          </a:p>
        </p:txBody>
      </p:sp>
      <p:sp>
        <p:nvSpPr>
          <p:cNvPr id="3" name="Text Placeholder 2"/>
          <p:cNvSpPr>
            <a:spLocks noGrp="1"/>
          </p:cNvSpPr>
          <p:nvPr>
            <p:ph type="body" sz="quarter" idx="10"/>
          </p:nvPr>
        </p:nvSpPr>
        <p:spPr>
          <a:xfrm>
            <a:off x="3416397" y="4902075"/>
            <a:ext cx="5359206" cy="1154065"/>
          </a:xfrm>
        </p:spPr>
        <p:txBody>
          <a:bodyPr>
            <a:noAutofit/>
          </a:bodyPr>
          <a:lstStyle/>
          <a:p>
            <a:r>
              <a:rPr lang="en-GB" sz="2400" dirty="0"/>
              <a:t>Dr Kyle Harrington</a:t>
            </a:r>
          </a:p>
          <a:p>
            <a:endParaRPr lang="en-GB" sz="1600" b="0" dirty="0"/>
          </a:p>
        </p:txBody>
      </p:sp>
    </p:spTree>
    <p:extLst>
      <p:ext uri="{BB962C8B-B14F-4D97-AF65-F5344CB8AC3E}">
        <p14:creationId xmlns:p14="http://schemas.microsoft.com/office/powerpoint/2010/main" val="285465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039C7-11E0-A1C2-3DF3-FE5605ABA0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98C989-E5BA-DBBF-1E32-2E3F7B44A775}"/>
              </a:ext>
            </a:extLst>
          </p:cNvPr>
          <p:cNvSpPr>
            <a:spLocks noGrp="1"/>
          </p:cNvSpPr>
          <p:nvPr>
            <p:ph type="title"/>
          </p:nvPr>
        </p:nvSpPr>
        <p:spPr/>
        <p:txBody>
          <a:bodyPr/>
          <a:lstStyle/>
          <a:p>
            <a:r>
              <a:rPr lang="en-GB" dirty="0"/>
              <a:t>Are Humans “Rational”?</a:t>
            </a:r>
          </a:p>
        </p:txBody>
      </p:sp>
      <p:sp>
        <p:nvSpPr>
          <p:cNvPr id="3" name="Content Placeholder 2">
            <a:extLst>
              <a:ext uri="{FF2B5EF4-FFF2-40B4-BE49-F238E27FC236}">
                <a16:creationId xmlns:a16="http://schemas.microsoft.com/office/drawing/2014/main" id="{C4C05A1F-40EA-2C39-1F95-481B00B7FA3B}"/>
              </a:ext>
            </a:extLst>
          </p:cNvPr>
          <p:cNvSpPr>
            <a:spLocks noGrp="1"/>
          </p:cNvSpPr>
          <p:nvPr>
            <p:ph sz="quarter" idx="13"/>
          </p:nvPr>
        </p:nvSpPr>
        <p:spPr>
          <a:xfrm>
            <a:off x="190905" y="1179733"/>
            <a:ext cx="11257699" cy="4395568"/>
          </a:xfrm>
        </p:spPr>
        <p:txBody>
          <a:bodyPr/>
          <a:lstStyle/>
          <a:p>
            <a:r>
              <a:rPr lang="en-GB" dirty="0"/>
              <a:t>The great debate. </a:t>
            </a:r>
          </a:p>
          <a:p>
            <a:r>
              <a:rPr lang="en-GB" dirty="0"/>
              <a:t>Various schools of thought over the centuries, “man as a rational animal”, Freud’s idea that we are driven by subconscious and irrational desires. </a:t>
            </a:r>
          </a:p>
          <a:p>
            <a:r>
              <a:rPr lang="en-GB" dirty="0"/>
              <a:t>The basic framing of traditional economics, game theory – humans as self-maximising rational agents. </a:t>
            </a:r>
          </a:p>
          <a:p>
            <a:endParaRPr lang="en-GB" dirty="0"/>
          </a:p>
          <a:p>
            <a:r>
              <a:rPr lang="en-GB" dirty="0"/>
              <a:t>Today, we will look at three different views. </a:t>
            </a:r>
            <a:br>
              <a:rPr lang="en-GB" dirty="0"/>
            </a:br>
            <a:r>
              <a:rPr lang="en-GB" dirty="0"/>
              <a:t>Naturalistic Decision Making – Heuristics and Biases – Rational Choice Theory</a:t>
            </a:r>
          </a:p>
        </p:txBody>
      </p:sp>
      <p:sp>
        <p:nvSpPr>
          <p:cNvPr id="2" name="Slide Number Placeholder 1">
            <a:extLst>
              <a:ext uri="{FF2B5EF4-FFF2-40B4-BE49-F238E27FC236}">
                <a16:creationId xmlns:a16="http://schemas.microsoft.com/office/drawing/2014/main" id="{FED591BB-DAFF-99E9-81E1-4E1DAB92AFA6}"/>
              </a:ext>
            </a:extLst>
          </p:cNvPr>
          <p:cNvSpPr>
            <a:spLocks noGrp="1"/>
          </p:cNvSpPr>
          <p:nvPr>
            <p:ph type="sldNum" sz="quarter" idx="12"/>
          </p:nvPr>
        </p:nvSpPr>
        <p:spPr/>
        <p:txBody>
          <a:bodyPr/>
          <a:lstStyle/>
          <a:p>
            <a:fld id="{CBBF530E-1875-46E6-901C-76683197A1B3}" type="slidenum">
              <a:rPr lang="en-GB" smtClean="0"/>
              <a:pPr/>
              <a:t>9</a:t>
            </a:fld>
            <a:endParaRPr lang="en-GB"/>
          </a:p>
        </p:txBody>
      </p:sp>
    </p:spTree>
    <p:extLst>
      <p:ext uri="{BB962C8B-B14F-4D97-AF65-F5344CB8AC3E}">
        <p14:creationId xmlns:p14="http://schemas.microsoft.com/office/powerpoint/2010/main" val="2295875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8"/>
  <p:tag name="TPFULLVERSION" val="1.3.4.13"/>
  <p:tag name="TPOS" val="2"/>
  <p:tag name="TPLASTSAVEVERSION" val="6.2 PC"/>
  <p:tag name="TPLASTSAVEPRODUCT" val="EchoPoll for PowerPoint"/>
</p:tagLst>
</file>

<file path=ppt/theme/theme1.xml><?xml version="1.0" encoding="utf-8"?>
<a:theme xmlns:a="http://schemas.openxmlformats.org/drawingml/2006/main" name="Office Theme">
  <a:themeElements>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0563C1"/>
      </a:hlink>
      <a:folHlink>
        <a:srgbClr val="954F72"/>
      </a:folHlink>
    </a:clrScheme>
    <a:fontScheme name="Not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a:spPr>
      <a:bodyPr rtlCol="0" anchor="ctr"/>
      <a:lstStyle>
        <a:defPPr algn="ctr">
          <a:defRPr sz="2400" b="1" dirty="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62_Internal">
  <a:themeElements>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FFFFFF"/>
      </a:hlink>
      <a:folHlink>
        <a:srgbClr val="954F72"/>
      </a:folHlink>
    </a:clrScheme>
    <a:fontScheme name="Not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University of Nottingham">
      <a:dk1>
        <a:srgbClr val="000000"/>
      </a:dk1>
      <a:lt1>
        <a:srgbClr val="FFFFFF"/>
      </a:lt1>
      <a:dk2>
        <a:srgbClr val="4A4A49"/>
      </a:dk2>
      <a:lt2>
        <a:srgbClr val="92928E"/>
      </a:lt2>
      <a:accent1>
        <a:srgbClr val="009BBD"/>
      </a:accent1>
      <a:accent2>
        <a:srgbClr val="007DA8"/>
      </a:accent2>
      <a:accent3>
        <a:srgbClr val="005697"/>
      </a:accent3>
      <a:accent4>
        <a:srgbClr val="1B2A6B"/>
      </a:accent4>
      <a:accent5>
        <a:srgbClr val="191A4F"/>
      </a:accent5>
      <a:accent6>
        <a:srgbClr val="E52F6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vited_Teachers xmlns="26dade36-14ca-4890-8dfe-98e90156b7de" xsi:nil="true"/>
    <LMS_Mappings xmlns="26dade36-14ca-4890-8dfe-98e90156b7de" xsi:nil="true"/>
    <DefaultSectionNames xmlns="26dade36-14ca-4890-8dfe-98e90156b7de" xsi:nil="true"/>
    <NotebookType xmlns="26dade36-14ca-4890-8dfe-98e90156b7de" xsi:nil="true"/>
    <Teachers xmlns="26dade36-14ca-4890-8dfe-98e90156b7de">
      <UserInfo>
        <DisplayName/>
        <AccountId xsi:nil="true"/>
        <AccountType/>
      </UserInfo>
    </Teachers>
    <Student_Groups xmlns="26dade36-14ca-4890-8dfe-98e90156b7de">
      <UserInfo>
        <DisplayName/>
        <AccountId xsi:nil="true"/>
        <AccountType/>
      </UserInfo>
    </Student_Groups>
    <TeamsChannelId xmlns="26dade36-14ca-4890-8dfe-98e90156b7de" xsi:nil="true"/>
    <Invited_Students xmlns="26dade36-14ca-4890-8dfe-98e90156b7de" xsi:nil="true"/>
    <FileHash xmlns="26dade36-14ca-4890-8dfe-98e90156b7de" xsi:nil="true"/>
    <Math_Settings xmlns="26dade36-14ca-4890-8dfe-98e90156b7de" xsi:nil="true"/>
    <Students xmlns="26dade36-14ca-4890-8dfe-98e90156b7de">
      <UserInfo>
        <DisplayName/>
        <AccountId xsi:nil="true"/>
        <AccountType/>
      </UserInfo>
    </Students>
    <UniqueSourceRef xmlns="26dade36-14ca-4890-8dfe-98e90156b7de" xsi:nil="true"/>
    <AppVersion xmlns="26dade36-14ca-4890-8dfe-98e90156b7de" xsi:nil="true"/>
    <IsNotebookLocked xmlns="26dade36-14ca-4890-8dfe-98e90156b7de" xsi:nil="true"/>
    <Templates xmlns="26dade36-14ca-4890-8dfe-98e90156b7de" xsi:nil="true"/>
    <Self_Registration_Enabled xmlns="26dade36-14ca-4890-8dfe-98e90156b7de" xsi:nil="true"/>
    <Has_Teacher_Only_SectionGroup xmlns="26dade36-14ca-4890-8dfe-98e90156b7de" xsi:nil="true"/>
    <FolderType xmlns="26dade36-14ca-4890-8dfe-98e90156b7de" xsi:nil="true"/>
    <Distribution_Groups xmlns="26dade36-14ca-4890-8dfe-98e90156b7de" xsi:nil="true"/>
    <CultureName xmlns="26dade36-14ca-4890-8dfe-98e90156b7de" xsi:nil="true"/>
    <Is_Collaboration_Space_Locked xmlns="26dade36-14ca-4890-8dfe-98e90156b7de" xsi:nil="true"/>
    <Owner xmlns="26dade36-14ca-4890-8dfe-98e90156b7de">
      <UserInfo>
        <DisplayName/>
        <AccountId xsi:nil="true"/>
        <AccountType/>
      </UserInfo>
    </Own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EA13023E75B94FB4E236E5EF4ED356" ma:contentTypeVersion="36" ma:contentTypeDescription="Create a new document." ma:contentTypeScope="" ma:versionID="4c1a75a3d4561a866bce37dfd27bbd78">
  <xsd:schema xmlns:xsd="http://www.w3.org/2001/XMLSchema" xmlns:xs="http://www.w3.org/2001/XMLSchema" xmlns:p="http://schemas.microsoft.com/office/2006/metadata/properties" xmlns:ns3="26dade36-14ca-4890-8dfe-98e90156b7de" xmlns:ns4="1cfe8061-82c7-4184-9117-9f627f073f1f" targetNamespace="http://schemas.microsoft.com/office/2006/metadata/properties" ma:root="true" ma:fieldsID="e1bc437322798a2a536cb818bb0c72fa" ns3:_="" ns4:_="">
    <xsd:import namespace="26dade36-14ca-4890-8dfe-98e90156b7de"/>
    <xsd:import namespace="1cfe8061-82c7-4184-9117-9f627f073f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3:MediaServiceOCR" minOccurs="0"/>
                <xsd:element ref="ns4:SharedWithDetails" minOccurs="0"/>
                <xsd:element ref="ns4:SharingHintHash" minOccurs="0"/>
                <xsd:element ref="ns3:UniqueSourceRef" minOccurs="0"/>
                <xsd:element ref="ns3:FileHash" minOccurs="0"/>
                <xsd:element ref="ns3:MediaServiceLocation"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ath_Settings" minOccurs="0"/>
                <xsd:element ref="ns3:Distribution_Groups" minOccurs="0"/>
                <xsd:element ref="ns3:LMS_Mappings"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ade36-14ca-4890-8dfe-98e90156b7d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UniqueSourceRef" ma:index="16" nillable="true" ma:displayName="UniqueSourceRef" ma:internalName="UniqueSourceRef">
      <xsd:simpleType>
        <xsd:restriction base="dms:Note">
          <xsd:maxLength value="255"/>
        </xsd:restriction>
      </xsd:simpleType>
    </xsd:element>
    <xsd:element name="FileHash" ma:index="17" nillable="true" ma:displayName="FileHash" ma:internalName="FileHash">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5" nillable="true" ma:displayName="Default Section Names" ma:internalName="DefaultSectionNames">
      <xsd:simpleType>
        <xsd:restriction base="dms:Note">
          <xsd:maxLength value="255"/>
        </xsd:restriction>
      </xsd:simpleType>
    </xsd:element>
    <xsd:element name="Templates" ma:index="26" nillable="true" ma:displayName="Templates" ma:internalName="Templates">
      <xsd:simpleType>
        <xsd:restriction base="dms:Note">
          <xsd:maxLength value="255"/>
        </xsd:restriction>
      </xsd:simpleType>
    </xsd:element>
    <xsd:element name="Teachers" ma:index="2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30" nillable="true" ma:displayName="Invited Teachers" ma:internalName="Invited_Teachers">
      <xsd:simpleType>
        <xsd:restriction base="dms:Note">
          <xsd:maxLength value="255"/>
        </xsd:restriction>
      </xsd:simpleType>
    </xsd:element>
    <xsd:element name="Invited_Students" ma:index="31" nillable="true" ma:displayName="Invited Students" ma:internalName="Invited_Students">
      <xsd:simpleType>
        <xsd:restriction base="dms:Note">
          <xsd:maxLength value="255"/>
        </xsd:restriction>
      </xsd:simpleType>
    </xsd:element>
    <xsd:element name="Self_Registration_Enabled" ma:index="32" nillable="true" ma:displayName="Self Registration Enabled" ma:internalName="Self_Registration_Enabled">
      <xsd:simpleType>
        <xsd:restriction base="dms:Boolean"/>
      </xsd:simpleType>
    </xsd:element>
    <xsd:element name="Has_Teacher_Only_SectionGroup" ma:index="33" nillable="true" ma:displayName="Has Teacher Only SectionGroup" ma:internalName="Has_Teacher_Only_SectionGroup">
      <xsd:simpleType>
        <xsd:restriction base="dms:Boolean"/>
      </xsd:simpleType>
    </xsd:element>
    <xsd:element name="Is_Collaboration_Space_Locked" ma:index="34" nillable="true" ma:displayName="Is Collaboration Space Locked" ma:internalName="Is_Collaboration_Space_Locked">
      <xsd:simpleType>
        <xsd:restriction base="dms:Boolean"/>
      </xsd:simpleType>
    </xsd:element>
    <xsd:element name="IsNotebookLocked" ma:index="35" nillable="true" ma:displayName="Is Notebook Locked" ma:internalName="IsNotebookLocked">
      <xsd:simpleType>
        <xsd:restriction base="dms:Boolean"/>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ServiceAutoKeyPoints" ma:index="41" nillable="true" ma:displayName="MediaServiceAutoKeyPoints" ma:hidden="true" ma:internalName="MediaServiceAutoKeyPoints" ma:readOnly="true">
      <xsd:simpleType>
        <xsd:restriction base="dms:Note"/>
      </xsd:simpleType>
    </xsd:element>
    <xsd:element name="MediaServiceKeyPoints" ma:index="42" nillable="true" ma:displayName="KeyPoints" ma:internalName="MediaServiceKeyPoints" ma:readOnly="true">
      <xsd:simpleType>
        <xsd:restriction base="dms:Note">
          <xsd:maxLength value="255"/>
        </xsd:restriction>
      </xsd:simpleType>
    </xsd:element>
    <xsd:element name="MediaLengthInSeconds" ma:index="4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fe8061-82c7-4184-9117-9f627f073f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745C1-3AF9-4718-B795-9195991BF15F}">
  <ds:schemaRefs>
    <ds:schemaRef ds:uri="http://schemas.microsoft.com/sharepoint/v3/contenttype/forms"/>
  </ds:schemaRefs>
</ds:datastoreItem>
</file>

<file path=customXml/itemProps2.xml><?xml version="1.0" encoding="utf-8"?>
<ds:datastoreItem xmlns:ds="http://schemas.openxmlformats.org/officeDocument/2006/customXml" ds:itemID="{936172D4-38F4-4019-9F74-FDF1525E6383}">
  <ds:schemaRefs>
    <ds:schemaRef ds:uri="http://schemas.microsoft.com/office/2006/documentManagement/types"/>
    <ds:schemaRef ds:uri="26dade36-14ca-4890-8dfe-98e90156b7de"/>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1cfe8061-82c7-4184-9117-9f627f073f1f"/>
    <ds:schemaRef ds:uri="http://www.w3.org/XML/1998/namespace"/>
    <ds:schemaRef ds:uri="http://purl.org/dc/terms/"/>
  </ds:schemaRefs>
</ds:datastoreItem>
</file>

<file path=customXml/itemProps3.xml><?xml version="1.0" encoding="utf-8"?>
<ds:datastoreItem xmlns:ds="http://schemas.openxmlformats.org/officeDocument/2006/customXml" ds:itemID="{D8B90558-C3CB-4D74-B20D-AD64A18C25BA}">
  <ds:schemaRefs>
    <ds:schemaRef ds:uri="http://schemas.microsoft.com/office/2006/metadata/contentType"/>
    <ds:schemaRef ds:uri="http://schemas.microsoft.com/office/2006/metadata/properties/metaAttributes"/>
    <ds:schemaRef ds:uri="http://www.w3.org/2000/xmlns/"/>
    <ds:schemaRef ds:uri="http://www.w3.org/2001/XMLSchema"/>
    <ds:schemaRef ds:uri="26dade36-14ca-4890-8dfe-98e90156b7de"/>
    <ds:schemaRef ds:uri="1cfe8061-82c7-4184-9117-9f627f073f1f"/>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4582</TotalTime>
  <Words>3559</Words>
  <Application>Microsoft Office PowerPoint</Application>
  <PresentationFormat>Widescreen</PresentationFormat>
  <Paragraphs>358</Paragraphs>
  <Slides>39</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39</vt:i4>
      </vt:variant>
    </vt:vector>
  </HeadingPairs>
  <TitlesOfParts>
    <vt:vector size="46" baseType="lpstr">
      <vt:lpstr>Arial</vt:lpstr>
      <vt:lpstr>Calibri</vt:lpstr>
      <vt:lpstr>Georgia</vt:lpstr>
      <vt:lpstr>Wingdings</vt:lpstr>
      <vt:lpstr>Office Theme</vt:lpstr>
      <vt:lpstr>m62_Internal</vt:lpstr>
      <vt:lpstr>1_Office Theme</vt:lpstr>
      <vt:lpstr>Quick Maths</vt:lpstr>
      <vt:lpstr>Learning objectives – situation awareness</vt:lpstr>
      <vt:lpstr>Learning objectives – situation awareness</vt:lpstr>
      <vt:lpstr>Why does £0.10 come so easy?</vt:lpstr>
      <vt:lpstr>Linda</vt:lpstr>
      <vt:lpstr>Linda</vt:lpstr>
      <vt:lpstr>Representativeness Heuristic</vt:lpstr>
      <vt:lpstr>MMME4054 Week 4 – Decision-Making  Are humans “rational”?</vt:lpstr>
      <vt:lpstr>Are Humans “Rational”?</vt:lpstr>
      <vt:lpstr>Learning Outcomes</vt:lpstr>
      <vt:lpstr>The Three Approaches</vt:lpstr>
      <vt:lpstr>Rational Choice Theory – Humans are Rational</vt:lpstr>
      <vt:lpstr>Heuristics and Biases – Humans are Irrational (ish)</vt:lpstr>
      <vt:lpstr>What is a heuristic?</vt:lpstr>
      <vt:lpstr>Dual Process Model of Decision-Making - System 1 and System 2</vt:lpstr>
      <vt:lpstr>Some Biases and Heuristics</vt:lpstr>
      <vt:lpstr>Sunk Cost Fallacy</vt:lpstr>
      <vt:lpstr>Some Biases and Heuristics</vt:lpstr>
      <vt:lpstr>Availability Bias / Availability Heuristic</vt:lpstr>
      <vt:lpstr>Some Biases and Heuristics</vt:lpstr>
      <vt:lpstr>Loss Aversion and Endowment Effect</vt:lpstr>
      <vt:lpstr>Some Biases and Heuristics</vt:lpstr>
      <vt:lpstr>Anchoring Effect</vt:lpstr>
      <vt:lpstr>Heuristics and Biases</vt:lpstr>
      <vt:lpstr>Mental Accounting and Mistaking Relative and Absolute Values</vt:lpstr>
      <vt:lpstr>Heuristics and Biases</vt:lpstr>
      <vt:lpstr>Confirmation Bias</vt:lpstr>
      <vt:lpstr>Biases and Heuristics</vt:lpstr>
      <vt:lpstr>More on “Prospect Theory”/ Heuristics and Biases</vt:lpstr>
      <vt:lpstr>Class Activity</vt:lpstr>
      <vt:lpstr>Another View</vt:lpstr>
      <vt:lpstr>Naturalistic Decision-Making</vt:lpstr>
      <vt:lpstr>Critical Decision Method</vt:lpstr>
      <vt:lpstr>Recognition-Primed Decision-Making - Klein</vt:lpstr>
      <vt:lpstr>The Three Approaches (Reminder)</vt:lpstr>
      <vt:lpstr>Conditions for Intuitive Expertise: A Failure to Disagree (Kahneman and Klein, 2009)</vt:lpstr>
      <vt:lpstr>Implications for Design – Heuristics and Biases</vt:lpstr>
      <vt:lpstr>Implications for Design – Naturalistic Decision-Making</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Christina Kent</dc:creator>
  <cp:lastModifiedBy>Kyle Harrington (staff)</cp:lastModifiedBy>
  <cp:revision>134</cp:revision>
  <cp:lastPrinted>2023-10-25T12:44:53Z</cp:lastPrinted>
  <dcterms:created xsi:type="dcterms:W3CDTF">2019-09-19T10:18:48Z</dcterms:created>
  <dcterms:modified xsi:type="dcterms:W3CDTF">2025-11-24T10:48:15Z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0x0101001AEA13023E75B94FB4E236E5EF4ED356</vt:lpwstr>
  </property>
</Properties>
</file>